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71" r:id="rId3"/>
    <p:sldId id="296" r:id="rId4"/>
    <p:sldId id="295" r:id="rId5"/>
    <p:sldId id="278" r:id="rId6"/>
    <p:sldId id="280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9" r:id="rId15"/>
    <p:sldId id="297" r:id="rId16"/>
    <p:sldId id="298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8D6"/>
    <a:srgbClr val="4EB8DE"/>
    <a:srgbClr val="6EC5E4"/>
    <a:srgbClr val="CEECF6"/>
    <a:srgbClr val="FFB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A9FB9-7561-44AB-91E8-0BE07BC0F7B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9BFB1-7186-41AE-B26B-D85E304CDF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7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BFB1-7186-41AE-B26B-D85E304CDF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4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BFB1-7186-41AE-B26B-D85E304CDF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306086-09CA-490B-AD21-4209B345741F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470E6A-2CF1-449F-B45D-9CF981013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nce.org/CAP_toolkit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unce.org/CAP_toolki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reventChildAbuseFlorid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reventChildAbuseFlorid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reventChildAbuseFlorid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lolley@ounce.org" TargetMode="External"/><Relationship Id="rId5" Type="http://schemas.openxmlformats.org/officeDocument/2006/relationships/hyperlink" Target="mailto:Jessica.Collins@eog.myflorida.com" TargetMode="Externa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unce.org/capevents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Ntouda@ounce.org" TargetMode="External"/><Relationship Id="rId7" Type="http://schemas.openxmlformats.org/officeDocument/2006/relationships/hyperlink" Target="http://www.preventchildabuseflorida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PreventChildAbuseFlorida" TargetMode="External"/><Relationship Id="rId5" Type="http://schemas.openxmlformats.org/officeDocument/2006/relationships/hyperlink" Target="mailto:JHartshorne@ounce.org" TargetMode="External"/><Relationship Id="rId4" Type="http://schemas.openxmlformats.org/officeDocument/2006/relationships/hyperlink" Target="mailto:CLolley@ounc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ssica.Collins@eog.myflorida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nce.org/CAP_toolkit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nce.org/CAP_toolkit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00" y="2133600"/>
            <a:ext cx="2590799" cy="17175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038600"/>
            <a:ext cx="7408333" cy="2514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2018 Pinwheels for Prevention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Campaign</a:t>
            </a:r>
          </a:p>
          <a:p>
            <a:pPr marL="0" indent="0" algn="ctr">
              <a:buNone/>
            </a:pPr>
            <a:endParaRPr lang="en-US" sz="36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Californian FB" panose="0207040306080B030204" pitchFamily="18" charset="0"/>
                <a:cs typeface="Andalus" panose="02020603050405020304" pitchFamily="18" charset="-78"/>
              </a:rPr>
              <a:t>	</a:t>
            </a:r>
            <a:endParaRPr lang="en-US" sz="3200" b="1" dirty="0">
              <a:latin typeface="Californian FB" panose="0207040306080B030204" pitchFamily="18" charset="0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257800"/>
            <a:ext cx="3733800" cy="126188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WEBINAR 1</a:t>
            </a:r>
          </a:p>
          <a:p>
            <a:pPr algn="ctr"/>
            <a:r>
              <a:rPr lang="en-US" sz="2400" b="1" dirty="0" smtClean="0">
                <a:latin typeface="Bodoni Poster" pitchFamily="18" charset="0"/>
                <a:cs typeface="Andalus" panose="02020603050405020304" pitchFamily="18" charset="-78"/>
              </a:rPr>
              <a:t>Tuesday – 2/13/18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fornian FB" panose="0207040306080B030204" pitchFamily="18" charset="0"/>
                <a:cs typeface="Andalus" panose="02020603050405020304" pitchFamily="18" charset="-78"/>
              </a:rPr>
              <a:t>9:30am – 10:30am EST</a:t>
            </a:r>
            <a:endParaRPr lang="en-US" sz="2800" b="1" dirty="0">
              <a:solidFill>
                <a:schemeClr val="tx2"/>
              </a:solidFill>
              <a:latin typeface="Californian FB" panose="0207040306080B030204" pitchFamily="18" charset="0"/>
              <a:cs typeface="Andalus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257800"/>
            <a:ext cx="3733800" cy="126188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WEBINAR 2</a:t>
            </a:r>
          </a:p>
          <a:p>
            <a:pPr algn="ctr"/>
            <a:r>
              <a:rPr lang="en-US" sz="2400" b="1" dirty="0" smtClean="0">
                <a:latin typeface="Bodoni Poster" pitchFamily="18" charset="0"/>
                <a:cs typeface="Andalus" panose="02020603050405020304" pitchFamily="18" charset="-78"/>
              </a:rPr>
              <a:t>Friday – 2/23/18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fornian FB" panose="0207040306080B030204" pitchFamily="18" charset="0"/>
                <a:cs typeface="Andalus" panose="02020603050405020304" pitchFamily="18" charset="-78"/>
              </a:rPr>
              <a:t>10:00am – 11:00am EST</a:t>
            </a:r>
            <a:endParaRPr lang="en-US" sz="2800" b="1" dirty="0">
              <a:solidFill>
                <a:schemeClr val="tx2"/>
              </a:solidFill>
              <a:latin typeface="Californian FB" panose="0207040306080B030204" pitchFamily="18" charset="0"/>
              <a:cs typeface="Andalus" panose="02020603050405020304" pitchFamily="18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b="1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CAPP PLAN </a:t>
            </a:r>
            <a:r>
              <a:rPr lang="en-US" b="1" u="sng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/>
            </a:r>
            <a:br>
              <a:rPr lang="en-US" b="1" u="sng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</a:br>
            <a:r>
              <a:rPr lang="en-US" b="1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MONTHLY UPDATE</a:t>
            </a:r>
            <a:r>
              <a:rPr lang="en-US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1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42200" cy="33528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Use “social math” to make the numbers more meaningful to the audience.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Feature compelling stories of people who have found ways to make a difference.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Talk about the importance of healthy child development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oadway" panose="04040905080B02020502" pitchFamily="82" charset="0"/>
              </a:rPr>
              <a:t>HOW TO SPREAD THE WORD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862935"/>
            <a:ext cx="640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  <a:hlinkClick r:id="rId3"/>
              </a:rPr>
              <a:t>www.ounce.org/CAP_toolkit.html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2190" y="2362199"/>
            <a:ext cx="7442200" cy="3428999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600" dirty="0" smtClean="0"/>
              <a:t>Give </a:t>
            </a:r>
            <a:r>
              <a:rPr lang="en-US" sz="2600" dirty="0"/>
              <a:t>specific examples of actions individuals, businesses and other can take to prevent abuse/neglect </a:t>
            </a:r>
            <a:endParaRPr lang="en-US" sz="2600" b="1" i="1" dirty="0" smtClean="0"/>
          </a:p>
          <a:p>
            <a:pPr marL="0" indent="0" algn="ctr">
              <a:buClrTx/>
              <a:buNone/>
            </a:pPr>
            <a:r>
              <a:rPr lang="en-US" sz="2600" b="1" i="1" dirty="0" smtClean="0">
                <a:latin typeface="Bodoni MT Condensed" panose="02070606080606020203" pitchFamily="18" charset="0"/>
              </a:rPr>
              <a:t>See “10 </a:t>
            </a:r>
            <a:r>
              <a:rPr lang="en-US" sz="2600" b="1" i="1" dirty="0">
                <a:latin typeface="Bodoni MT Condensed" panose="02070606080606020203" pitchFamily="18" charset="0"/>
              </a:rPr>
              <a:t>Things you can do to prevent </a:t>
            </a:r>
            <a:r>
              <a:rPr lang="en-US" sz="2600" b="1" i="1" dirty="0" smtClean="0">
                <a:latin typeface="Bodoni MT Condensed" panose="02070606080606020203" pitchFamily="18" charset="0"/>
              </a:rPr>
              <a:t>Abuse/Neglect” at: </a:t>
            </a:r>
            <a:r>
              <a:rPr lang="en-US" sz="2800" dirty="0" smtClean="0">
                <a:latin typeface="Book Antiqua" panose="02040602050305030304" pitchFamily="18" charset="0"/>
                <a:hlinkClick r:id="rId2"/>
              </a:rPr>
              <a:t>www.ounce.org/CAP_toolkit.html</a:t>
            </a:r>
            <a:r>
              <a:rPr lang="en-US" sz="2800" dirty="0" smtClean="0">
                <a:latin typeface="Book Antiqua" panose="02040602050305030304" pitchFamily="18" charset="0"/>
              </a:rPr>
              <a:t>  </a:t>
            </a:r>
            <a:r>
              <a:rPr lang="en-US" sz="2000" dirty="0" smtClean="0">
                <a:latin typeface="Book Antiqua" panose="02040602050305030304" pitchFamily="18" charset="0"/>
              </a:rPr>
              <a:t> </a:t>
            </a:r>
            <a:endParaRPr lang="en-US" sz="2000" dirty="0">
              <a:latin typeface="Book Antiqua" panose="0204060205030503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600" dirty="0" smtClean="0"/>
              <a:t>Equate </a:t>
            </a:r>
            <a:r>
              <a:rPr lang="en-US" sz="2600" dirty="0"/>
              <a:t>pinwheels with positive messages of ensuring nurturing relationships and healthy home environments.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oadway" panose="04040905080B02020502" pitchFamily="82" charset="0"/>
              </a:rPr>
              <a:t>HOW TO SPREAD THE WORD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862935"/>
            <a:ext cx="640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  <a:hlinkClick r:id="rId2"/>
              </a:rPr>
              <a:t>www.ounce.org/CAP_toolkit.html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42200" cy="33528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Florida’s First Lady Hosts Kickoff at the Governor’s Mansion on April 3rd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Pinwheel Facebook Photo Contest: Prizes for Most Creative, and Best Events in a large and small market! 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Prizes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awarded in May!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oadway" panose="04040905080B02020502" pitchFamily="82" charset="0"/>
              </a:rPr>
              <a:t>FLORIDA FOCUS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700" y="5334000"/>
            <a:ext cx="8229600" cy="53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600" dirty="0" smtClean="0">
                <a:solidFill>
                  <a:schemeClr val="tx2"/>
                </a:solidFill>
                <a:latin typeface="Book Antiqua" panose="02040602050305030304" pitchFamily="18" charset="0"/>
                <a:hlinkClick r:id="rId3"/>
              </a:rPr>
              <a:t>www.facebook.com/PreventChildAbuseFlorida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 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42200" cy="33528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We </a:t>
            </a:r>
            <a:r>
              <a:rPr lang="en-US" sz="2800" dirty="0"/>
              <a:t>will also focus on “Social Norms” and feature </a:t>
            </a:r>
            <a:r>
              <a:rPr lang="en-US" sz="2800" dirty="0" smtClean="0"/>
              <a:t>four (4</a:t>
            </a:r>
            <a:r>
              <a:rPr lang="en-US" sz="2800" dirty="0"/>
              <a:t>) short films for sharing on social media.  </a:t>
            </a:r>
            <a:endParaRPr lang="en-US" sz="2800" dirty="0" smtClean="0"/>
          </a:p>
          <a:p>
            <a:pPr marL="0" indent="0" algn="ctr">
              <a:buClrTx/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posted on our Facebook Page when completed.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oadway" panose="04040905080B02020502" pitchFamily="82" charset="0"/>
              </a:rPr>
              <a:t>FLORIDA FOCUS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700" y="5334000"/>
            <a:ext cx="8229600" cy="53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600" dirty="0" smtClean="0">
                <a:solidFill>
                  <a:schemeClr val="tx2"/>
                </a:solidFill>
                <a:latin typeface="Book Antiqua" panose="02040602050305030304" pitchFamily="18" charset="0"/>
                <a:hlinkClick r:id="rId3"/>
              </a:rPr>
              <a:t>www.facebook.com/PreventChildAbuseFlorida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 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743200"/>
            <a:ext cx="7442200" cy="2362200"/>
          </a:xfrm>
          <a:solidFill>
            <a:schemeClr val="accent1">
              <a:lumMod val="20000"/>
              <a:lumOff val="80000"/>
            </a:schemeClr>
          </a:solidFill>
          <a:ln w="34925" cmpd="thinThick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>
              <a:buClrTx/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Wear </a:t>
            </a:r>
            <a:r>
              <a:rPr lang="en-US" sz="6000" b="1" dirty="0" smtClean="0">
                <a:solidFill>
                  <a:srgbClr val="0070C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BLUE</a:t>
            </a:r>
            <a:r>
              <a:rPr lang="en-US" sz="6000" b="1" dirty="0" smtClean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Day</a:t>
            </a:r>
          </a:p>
          <a:p>
            <a:pPr marL="0" indent="0" algn="ctr">
              <a:buClrTx/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April 6, 2018</a:t>
            </a:r>
            <a:endParaRPr lang="en-US" sz="5400" b="1" dirty="0">
              <a:solidFill>
                <a:srgbClr val="0070C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oadway" panose="04040905080B02020502" pitchFamily="82" charset="0"/>
              </a:rPr>
              <a:t>FLORIDA FOCUS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700" y="5334000"/>
            <a:ext cx="8229600" cy="53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600" dirty="0" smtClean="0">
                <a:solidFill>
                  <a:schemeClr val="tx2"/>
                </a:solidFill>
                <a:latin typeface="Book Antiqua" panose="02040602050305030304" pitchFamily="18" charset="0"/>
                <a:hlinkClick r:id="rId3"/>
              </a:rPr>
              <a:t>www.facebook.com/PreventChildAbuseFlorida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 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1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91199"/>
            <a:ext cx="762001" cy="7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5790549" y="2667001"/>
            <a:ext cx="2972452" cy="3124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Educate the community on the negative impacts of Adverse Childhood Experiences, and on building 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factors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become resilient to life’s stressors!</a:t>
            </a:r>
          </a:p>
          <a:p>
            <a:pPr marL="0" indent="0" algn="ctr">
              <a:buClrTx/>
              <a:buNone/>
            </a:pP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marL="0" indent="0" algn="ctr">
              <a:buClrTx/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Chris Lolley to set up your screening:</a:t>
            </a:r>
          </a:p>
          <a:p>
            <a:pPr marL="0" indent="0" algn="ctr">
              <a:buClrTx/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Clolley@ounce.org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ClrTx/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850-933-3271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1" y="2455412"/>
            <a:ext cx="4495148" cy="38691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EVENTS and ACTIVITIES</a:t>
            </a:r>
            <a:br>
              <a:rPr lang="en-US" sz="4000" b="1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</a:br>
            <a:r>
              <a:rPr lang="en-US" sz="3800" b="1" dirty="0" smtClean="0">
                <a:solidFill>
                  <a:schemeClr val="tx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CHILD ABUSE PREVENTION MONTH</a:t>
            </a:r>
            <a:endParaRPr lang="en-US" sz="38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42200" cy="33528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2018 Pinwheels for </a:t>
            </a:r>
            <a:r>
              <a:rPr lang="en-US" sz="2800" dirty="0" smtClean="0"/>
              <a:t>Prevention Truck </a:t>
            </a:r>
            <a:r>
              <a:rPr lang="en-US" sz="2800" dirty="0"/>
              <a:t>Tour is (almost) fully booked!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for dates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See </a:t>
            </a:r>
            <a:r>
              <a:rPr lang="en-US" sz="2800" dirty="0"/>
              <a:t>the complete list </a:t>
            </a:r>
            <a:r>
              <a:rPr lang="en-US" sz="2800" dirty="0" smtClean="0"/>
              <a:t>of Truck Tour </a:t>
            </a:r>
            <a:r>
              <a:rPr lang="en-US" sz="2800" dirty="0"/>
              <a:t>Stops </a:t>
            </a:r>
            <a:r>
              <a:rPr lang="en-US" sz="2800" dirty="0" smtClean="0"/>
              <a:t>at:</a:t>
            </a:r>
          </a:p>
          <a:p>
            <a:pPr marL="0" indent="0" algn="ctr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www.ounce.org/capevents.asp</a:t>
            </a:r>
            <a:r>
              <a:rPr lang="en-US" sz="28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oadway" panose="04040905080B02020502" pitchFamily="82" charset="0"/>
              </a:rPr>
              <a:t>FLORIDA FOCUS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7867"/>
          <a:stretch/>
        </p:blipFill>
        <p:spPr>
          <a:xfrm>
            <a:off x="2185174" y="5105400"/>
            <a:ext cx="4820650" cy="13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oadway" panose="04040905080B02020502" pitchFamily="82" charset="0"/>
              </a:rPr>
              <a:t>WANT MORE INFO?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3733800"/>
            <a:ext cx="3757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Nydia Ntouda</a:t>
            </a:r>
          </a:p>
          <a:p>
            <a:pPr algn="ctr"/>
            <a:r>
              <a:rPr lang="en-US" sz="2400" dirty="0" smtClean="0"/>
              <a:t>850-921-4494, ext. 202</a:t>
            </a:r>
          </a:p>
          <a:p>
            <a:pPr algn="ctr"/>
            <a:r>
              <a:rPr lang="en-US" sz="2400" dirty="0" smtClean="0">
                <a:hlinkClick r:id="rId3"/>
              </a:rPr>
              <a:t>NNtouda@ounce.org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3757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Chris Lolley</a:t>
            </a:r>
          </a:p>
          <a:p>
            <a:pPr algn="ctr"/>
            <a:r>
              <a:rPr lang="en-US" sz="2400" dirty="0" smtClean="0"/>
              <a:t>Cell: 850-933-3271</a:t>
            </a:r>
          </a:p>
          <a:p>
            <a:pPr algn="ctr"/>
            <a:r>
              <a:rPr lang="en-US" sz="2400" dirty="0" smtClean="0">
                <a:hlinkClick r:id="rId4"/>
              </a:rPr>
              <a:t>CLolley@ounce.org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16849" y="5124271"/>
            <a:ext cx="3757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Jennifer Hartshorne</a:t>
            </a:r>
          </a:p>
          <a:p>
            <a:pPr algn="ctr"/>
            <a:r>
              <a:rPr lang="en-US" sz="2400" dirty="0"/>
              <a:t>850-921-4494, ext. 202</a:t>
            </a:r>
          </a:p>
          <a:p>
            <a:pPr algn="ctr"/>
            <a:r>
              <a:rPr lang="en-US" sz="2400" dirty="0" smtClean="0">
                <a:hlinkClick r:id="rId5"/>
              </a:rPr>
              <a:t>JHartshorne@ounce.org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700" y="3043535"/>
            <a:ext cx="8229600" cy="53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600" dirty="0" smtClean="0">
                <a:solidFill>
                  <a:schemeClr val="tx2"/>
                </a:solidFill>
                <a:latin typeface="Book Antiqua" panose="02040602050305030304" pitchFamily="18" charset="0"/>
                <a:hlinkClick r:id="rId6"/>
              </a:rPr>
              <a:t>www.facebook.com/PreventChildAbuseFlorida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 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514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600" dirty="0" smtClean="0">
                <a:solidFill>
                  <a:schemeClr val="tx2"/>
                </a:solidFill>
                <a:latin typeface="Book Antiqua" panose="02040602050305030304" pitchFamily="18" charset="0"/>
                <a:hlinkClick r:id="rId7"/>
              </a:rPr>
              <a:t>www.PreventChildAbuseFlorida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  <a:hlinkClick r:id="rId7"/>
              </a:rPr>
              <a:t>.org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AGENDA</a:t>
            </a:r>
            <a:r>
              <a:rPr lang="en-US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1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984999" cy="4083984"/>
          </a:xfrm>
        </p:spPr>
        <p:txBody>
          <a:bodyPr>
            <a:normAutofit/>
          </a:bodyPr>
          <a:lstStyle/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Welcome 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2018 </a:t>
            </a:r>
            <a:r>
              <a:rPr lang="en-US" sz="2600" b="1" dirty="0">
                <a:solidFill>
                  <a:srgbClr val="0070C0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Pinwheels for Prevention Campaign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Comments/Questions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Adjourn</a:t>
            </a:r>
            <a:endParaRPr lang="en-US" sz="2600" b="1" dirty="0">
              <a:solidFill>
                <a:srgbClr val="0070C0"/>
              </a:solidFill>
              <a:latin typeface="Californian FB" panose="0207040306080B030204" pitchFamily="18" charset="0"/>
              <a:cs typeface="Andalus" panose="02020603050405020304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EVENTS and ACTIVITIES</a:t>
            </a:r>
            <a:br>
              <a:rPr lang="en-US" sz="4000" b="1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</a:br>
            <a:r>
              <a:rPr lang="en-US" sz="3800" b="1" dirty="0" smtClean="0">
                <a:solidFill>
                  <a:schemeClr val="tx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CHILD ABUSE PREVENTION MONTH</a:t>
            </a:r>
            <a:endParaRPr lang="en-US" sz="38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863600" y="5822016"/>
            <a:ext cx="7442200" cy="883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6600"/>
              </a:buClr>
              <a:buFont typeface="Symbol" pitchFamily="18" charset="2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www.PreventChildAbuseFlorida.org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51" y="3247638"/>
            <a:ext cx="2714150" cy="1799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49" y="2862913"/>
            <a:ext cx="3181350" cy="1168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10409"/>
            <a:ext cx="1562099" cy="1370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37629"/>
            <a:ext cx="1725960" cy="1202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16915"/>
            <a:ext cx="1887775" cy="10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EVENTS and ACTIVITIES</a:t>
            </a:r>
            <a:br>
              <a:rPr lang="en-US" sz="4000" b="1" dirty="0" smtClean="0">
                <a:solidFill>
                  <a:schemeClr val="bg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</a:br>
            <a:r>
              <a:rPr lang="en-US" sz="3800" b="1" dirty="0" smtClean="0">
                <a:solidFill>
                  <a:schemeClr val="tx1"/>
                </a:solidFill>
                <a:latin typeface="Broadway" panose="04040905080B02020502" pitchFamily="82" charset="0"/>
                <a:cs typeface="Andalus" panose="02020603050405020304" pitchFamily="18" charset="-78"/>
              </a:rPr>
              <a:t>CHILD ABUSE PREVENTION MONTH</a:t>
            </a:r>
            <a:endParaRPr lang="en-US" sz="38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863600" y="3155016"/>
            <a:ext cx="7442200" cy="3169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Events – </a:t>
            </a:r>
            <a:r>
              <a:rPr lang="en-US" sz="28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please share your events to be listed on the Pinwheels for Prevention map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Proclamations – </a:t>
            </a:r>
            <a:r>
              <a:rPr lang="en-US" sz="2800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if you would like copies for your local events, email Jessica Collins at:</a:t>
            </a:r>
          </a:p>
          <a:p>
            <a:pPr marL="0" indent="0" algn="ctr">
              <a:buClrTx/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Jessica.Collins@eog.myflorida.com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Tx/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provide the name and address,</a:t>
            </a:r>
          </a:p>
          <a:p>
            <a:pPr marL="0" indent="0" algn="ctr">
              <a:buClrTx/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number of copies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799"/>
            <a:ext cx="1905000" cy="12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2018 CAP MONTH </a:t>
            </a:r>
            <a:br>
              <a:rPr lang="en-US" b="1" dirty="0" smtClean="0">
                <a:solidFill>
                  <a:schemeClr val="bg1"/>
                </a:solidFill>
                <a:latin typeface="Broadway" panose="04040905080B02020502" pitchFamily="82" charset="0"/>
              </a:rPr>
            </a:b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</a:rPr>
              <a:t>#Pinwheel	#Greatchildhoods  </a:t>
            </a:r>
            <a:r>
              <a:rPr lang="en-US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1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496" y="2659518"/>
            <a:ext cx="6692006" cy="30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42200" cy="33528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The strength of our NATIONAL campaign lies in consistent use of a few core elements.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National consistency and local creative flexibility are key for our campaign to have MAXIMUM COLLECTIVE IMPACT!  </a:t>
            </a:r>
          </a:p>
          <a:p>
            <a:pPr marL="0" indent="0" algn="ctr">
              <a:buClr>
                <a:srgbClr val="006600"/>
              </a:buClr>
              <a:buNone/>
            </a:pPr>
            <a:endParaRPr lang="en-US" sz="2800" b="1" u="sng" dirty="0" smtClean="0">
              <a:latin typeface="Book Antiqua" panose="02040602050305030304" pitchFamily="18" charset="0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4000" dirty="0" smtClean="0">
                <a:latin typeface="Broadway" panose="04040905080B02020502" pitchFamily="82" charset="0"/>
              </a:rPr>
              <a:t>PINWHEELS FOR PREVENTION </a:t>
            </a:r>
            <a:br>
              <a:rPr lang="en-US" sz="4000" dirty="0" smtClean="0">
                <a:latin typeface="Broadway" panose="04040905080B02020502" pitchFamily="82" charset="0"/>
              </a:rPr>
            </a:br>
            <a:r>
              <a:rPr lang="en-US" sz="4000" dirty="0" smtClean="0">
                <a:latin typeface="Broadway" panose="04040905080B02020502" pitchFamily="82" charset="0"/>
              </a:rPr>
              <a:t>IS A NATIONAL CAMPAIGN</a:t>
            </a:r>
            <a: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oadway" panose="04040905080B02020502" pitchFamily="82" charset="0"/>
              </a:rPr>
              <a:t/>
            </a:r>
            <a:b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oadway" panose="04040905080B02020502" pitchFamily="82" charset="0"/>
              </a:rPr>
            </a:b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35423" r="14166" b="16153"/>
          <a:stretch/>
        </p:blipFill>
        <p:spPr>
          <a:xfrm>
            <a:off x="2554435" y="5029200"/>
            <a:ext cx="400973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42200" cy="33528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Consistent use of the Pinwheels for Prevention campaign name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Consistent use of the official </a:t>
            </a:r>
            <a:r>
              <a:rPr lang="en-US" sz="2800" dirty="0" smtClean="0"/>
              <a:t>Pinwheels </a:t>
            </a:r>
            <a:r>
              <a:rPr lang="en-US" sz="2800" dirty="0"/>
              <a:t>for Prevention campaign logo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Consistent use of campaign messaging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Use of the national pinwheel</a:t>
            </a:r>
          </a:p>
          <a:p>
            <a:pPr marL="0" indent="0" algn="ctr">
              <a:buClr>
                <a:srgbClr val="006600"/>
              </a:buClr>
              <a:buNone/>
            </a:pPr>
            <a:endParaRPr lang="en-US" sz="2800" b="1" u="sng" dirty="0" smtClean="0">
              <a:latin typeface="Book Antiqua" panose="02040602050305030304" pitchFamily="18" charset="0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4000" dirty="0" smtClean="0">
                <a:latin typeface="Broadway" panose="04040905080B02020502" pitchFamily="82" charset="0"/>
              </a:rPr>
              <a:t>CORE CAMPAIGN ELEMENTS</a:t>
            </a:r>
            <a: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oadway" panose="04040905080B02020502" pitchFamily="82" charset="0"/>
              </a:rPr>
              <a:t/>
            </a:r>
            <a:b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oadway" panose="04040905080B02020502" pitchFamily="82" charset="0"/>
              </a:rPr>
            </a:b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42200" cy="3352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see the “Toolkit” for examples of: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Media</a:t>
            </a:r>
          </a:p>
          <a:p>
            <a:pPr marL="803275" indent="-457200">
              <a:buClrTx/>
              <a:buFont typeface="Courier New" panose="02070309020205020404" pitchFamily="49" charset="0"/>
              <a:buChar char="o"/>
            </a:pPr>
            <a:r>
              <a:rPr lang="en-US" sz="2800" i="1" dirty="0"/>
              <a:t>Press </a:t>
            </a:r>
            <a:r>
              <a:rPr lang="en-US" sz="2800" i="1" dirty="0" smtClean="0"/>
              <a:t>Release </a:t>
            </a:r>
          </a:p>
          <a:p>
            <a:pPr marL="803275" indent="-457200">
              <a:buClrTx/>
              <a:buFont typeface="Courier New" panose="02070309020205020404" pitchFamily="49" charset="0"/>
              <a:buChar char="o"/>
            </a:pPr>
            <a:r>
              <a:rPr lang="en-US" sz="2800" i="1" dirty="0" smtClean="0"/>
              <a:t>Proclamation </a:t>
            </a:r>
          </a:p>
          <a:p>
            <a:pPr marL="803275" indent="-457200">
              <a:buClrTx/>
              <a:buFont typeface="Courier New" panose="02070309020205020404" pitchFamily="49" charset="0"/>
              <a:buChar char="o"/>
            </a:pPr>
            <a:r>
              <a:rPr lang="en-US" sz="2800" i="1" dirty="0" smtClean="0"/>
              <a:t>Letter </a:t>
            </a:r>
            <a:r>
              <a:rPr lang="en-US" sz="2800" i="1" dirty="0"/>
              <a:t>to the Editor</a:t>
            </a:r>
          </a:p>
          <a:p>
            <a:pPr marL="803275" indent="-457200">
              <a:buClrTx/>
              <a:buFont typeface="Courier New" panose="02070309020205020404" pitchFamily="49" charset="0"/>
              <a:buChar char="o"/>
            </a:pPr>
            <a:r>
              <a:rPr lang="en-US" sz="2800" i="1" dirty="0"/>
              <a:t>Opinion Editorial</a:t>
            </a:r>
          </a:p>
          <a:p>
            <a:pPr marL="0" indent="0" algn="ctr">
              <a:buClr>
                <a:srgbClr val="006600"/>
              </a:buClr>
              <a:buNone/>
            </a:pPr>
            <a:endParaRPr lang="en-US" sz="2800" b="1" u="sng" dirty="0" smtClean="0">
              <a:latin typeface="Book Antiqua" panose="02040602050305030304" pitchFamily="18" charset="0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oadway" panose="04040905080B02020502" pitchFamily="82" charset="0"/>
              </a:rPr>
              <a:t>HOW TO SPREAD THE WORD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862935"/>
            <a:ext cx="640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>
                <a:latin typeface="Book Antiqua" panose="02040602050305030304" pitchFamily="18" charset="0"/>
                <a:hlinkClick r:id="rId3"/>
              </a:rPr>
              <a:t>www.ounce.org/CAP_toolkit.html</a:t>
            </a:r>
            <a:r>
              <a:rPr lang="en-US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  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826" y="3429000"/>
            <a:ext cx="3944174" cy="20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42200" cy="3352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Toolkit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continued: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Pinwheel Displays, Banners and Yard Signs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Talking </a:t>
            </a:r>
            <a:r>
              <a:rPr lang="en-US" sz="2800" dirty="0"/>
              <a:t>Points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Social Media Hashtags for this year </a:t>
            </a:r>
            <a:r>
              <a:rPr lang="en-US" sz="2800" dirty="0" smtClean="0"/>
              <a:t>are:</a:t>
            </a:r>
            <a:endParaRPr lang="en-US" sz="1400" dirty="0" smtClean="0"/>
          </a:p>
          <a:p>
            <a:pPr marL="0" indent="0" algn="ctr">
              <a:buClrTx/>
              <a:buNone/>
            </a:pPr>
            <a:endParaRPr lang="en-US" sz="300" dirty="0" smtClean="0"/>
          </a:p>
          <a:p>
            <a:pPr marL="0" indent="0" algn="ctr">
              <a:buClrTx/>
              <a:buNone/>
            </a:pPr>
            <a:r>
              <a:rPr lang="en-US" sz="3200" b="1" i="1" dirty="0">
                <a:solidFill>
                  <a:schemeClr val="tx1"/>
                </a:solidFill>
                <a:latin typeface="+mj-lt"/>
              </a:rPr>
              <a:t>#</a:t>
            </a:r>
            <a:r>
              <a:rPr lang="en-US" sz="3200" b="1" i="1" dirty="0" smtClean="0">
                <a:solidFill>
                  <a:schemeClr val="tx1"/>
                </a:solidFill>
                <a:latin typeface="+mj-lt"/>
              </a:rPr>
              <a:t>Pinwheel		#Greatchildhoods</a:t>
            </a:r>
            <a:endParaRPr lang="en-US" sz="3200" b="1" i="1" u="sng" dirty="0" smtClean="0">
              <a:solidFill>
                <a:schemeClr val="tx1"/>
              </a:solidFill>
              <a:latin typeface="+mj-lt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80" y="5867400"/>
            <a:ext cx="988020" cy="6549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699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oadway" panose="04040905080B02020502" pitchFamily="82" charset="0"/>
              </a:rPr>
              <a:t>HOW TO SPREAD THE WORD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862935"/>
            <a:ext cx="640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  <a:hlinkClick r:id="rId3"/>
              </a:rPr>
              <a:t>www.ounce.org/CAP_toolkit.html</a:t>
            </a:r>
            <a:r>
              <a:rPr lang="en-US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4143</TotalTime>
  <Words>482</Words>
  <Application>Microsoft Office PowerPoint</Application>
  <PresentationFormat>On-screen Show (4:3)</PresentationFormat>
  <Paragraphs>97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 CAPP PLAN  MONTHLY UPDATE </vt:lpstr>
      <vt:lpstr> AGENDA </vt:lpstr>
      <vt:lpstr>EVENTS and ACTIVITIES CHILD ABUSE PREVENTION MONTH</vt:lpstr>
      <vt:lpstr>EVENTS and ACTIVITIES CHILD ABUSE PREVENTION MONTH</vt:lpstr>
      <vt:lpstr> 2018 CAP MONTH  #Pinwheel #Greatchildhoods   </vt:lpstr>
      <vt:lpstr> PINWHEELS FOR PREVENTION  IS A NATIONAL CAMPAIGN </vt:lpstr>
      <vt:lpstr> CORE CAMPAIGN ELEMENTS </vt:lpstr>
      <vt:lpstr>HOW TO SPREAD THE WORD</vt:lpstr>
      <vt:lpstr>HOW TO SPREAD THE WORD</vt:lpstr>
      <vt:lpstr>HOW TO SPREAD THE WORD</vt:lpstr>
      <vt:lpstr>HOW TO SPREAD THE WORD</vt:lpstr>
      <vt:lpstr>FLORIDA FOCUS</vt:lpstr>
      <vt:lpstr>FLORIDA FOCUS</vt:lpstr>
      <vt:lpstr>FLORIDA FOCUS</vt:lpstr>
      <vt:lpstr>PowerPoint Presentation</vt:lpstr>
      <vt:lpstr>EVENTS and ACTIVITIES CHILD ABUSE PREVENTION MONTH</vt:lpstr>
      <vt:lpstr>FLORIDA FOCUS</vt:lpstr>
      <vt:lpstr>WANT MORE INFO?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#Pinwheel   #Greatchildhoods</dc:title>
  <dc:creator>Chris Lolley;Zackary Gibson</dc:creator>
  <cp:lastModifiedBy>Chris Lolley</cp:lastModifiedBy>
  <cp:revision>85</cp:revision>
  <dcterms:created xsi:type="dcterms:W3CDTF">2016-02-01T16:58:17Z</dcterms:created>
  <dcterms:modified xsi:type="dcterms:W3CDTF">2018-02-12T18:27:29Z</dcterms:modified>
</cp:coreProperties>
</file>