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6" r:id="rId16"/>
    <p:sldId id="272" r:id="rId17"/>
    <p:sldId id="280" r:id="rId18"/>
    <p:sldId id="279" r:id="rId19"/>
    <p:sldId id="278" r:id="rId20"/>
    <p:sldId id="281" r:id="rId21"/>
    <p:sldId id="285" r:id="rId22"/>
    <p:sldId id="282" r:id="rId23"/>
    <p:sldId id="284" r:id="rId24"/>
    <p:sldId id="271" r:id="rId25"/>
    <p:sldId id="287" r:id="rId26"/>
    <p:sldId id="288" r:id="rId27"/>
    <p:sldId id="273" r:id="rId28"/>
    <p:sldId id="290" r:id="rId29"/>
    <p:sldId id="270" r:id="rId30"/>
    <p:sldId id="291" r:id="rId31"/>
    <p:sldId id="292" r:id="rId32"/>
    <p:sldId id="29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ACA569C2-E55B-4E3A-907E-6214AF92962B}">
          <p14:sldIdLst>
            <p14:sldId id="256"/>
            <p14:sldId id="257"/>
            <p14:sldId id="259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9"/>
            <p14:sldId id="268"/>
            <p14:sldId id="276"/>
            <p14:sldId id="272"/>
            <p14:sldId id="280"/>
            <p14:sldId id="279"/>
          </p14:sldIdLst>
        </p14:section>
        <p14:section name="Untitled Section" id="{FE5E82D5-9E7F-4525-A091-2599B5D22520}">
          <p14:sldIdLst>
            <p14:sldId id="278"/>
            <p14:sldId id="281"/>
            <p14:sldId id="285"/>
            <p14:sldId id="282"/>
            <p14:sldId id="284"/>
            <p14:sldId id="271"/>
            <p14:sldId id="287"/>
            <p14:sldId id="288"/>
            <p14:sldId id="273"/>
            <p14:sldId id="290"/>
          </p14:sldIdLst>
        </p14:section>
        <p14:section name="Untitled Section" id="{21DC92FA-0D1A-483C-ABE5-59116FB98DBA}">
          <p14:sldIdLst>
            <p14:sldId id="270"/>
            <p14:sldId id="291"/>
            <p14:sldId id="292"/>
            <p14:sldId id="2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642" autoAdjust="0"/>
  </p:normalViewPr>
  <p:slideViewPr>
    <p:cSldViewPr snapToGrid="0">
      <p:cViewPr varScale="1">
        <p:scale>
          <a:sx n="80" d="100"/>
          <a:sy n="80" d="100"/>
        </p:scale>
        <p:origin x="-114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9A5491-43BB-4CF2-9913-A6FAC35A3130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D14399F-81DB-43BC-BB91-A86528202278}">
      <dgm:prSet phldrT="[Text]" custT="1"/>
      <dgm:spPr/>
      <dgm:t>
        <a:bodyPr/>
        <a:lstStyle/>
        <a:p>
          <a:r>
            <a:rPr lang="en-US" sz="1100" dirty="0"/>
            <a:t>Precontemplation</a:t>
          </a:r>
        </a:p>
      </dgm:t>
    </dgm:pt>
    <dgm:pt modelId="{6F195CB8-FBEE-4358-86D5-137904E2C653}" type="parTrans" cxnId="{21D560E7-61BB-4976-98EB-6074C946A58A}">
      <dgm:prSet/>
      <dgm:spPr/>
      <dgm:t>
        <a:bodyPr/>
        <a:lstStyle/>
        <a:p>
          <a:endParaRPr lang="en-US"/>
        </a:p>
      </dgm:t>
    </dgm:pt>
    <dgm:pt modelId="{CFBF77E8-8E7B-4096-A1C9-75AB163A6E36}" type="sibTrans" cxnId="{21D560E7-61BB-4976-98EB-6074C946A58A}">
      <dgm:prSet/>
      <dgm:spPr/>
      <dgm:t>
        <a:bodyPr/>
        <a:lstStyle/>
        <a:p>
          <a:endParaRPr lang="en-US"/>
        </a:p>
      </dgm:t>
    </dgm:pt>
    <dgm:pt modelId="{0A565D8B-FF90-483C-BF9F-F49F6DA5D71A}">
      <dgm:prSet phldrT="[Text]"/>
      <dgm:spPr/>
      <dgm:t>
        <a:bodyPr/>
        <a:lstStyle/>
        <a:p>
          <a:r>
            <a:rPr lang="en-US" dirty="0"/>
            <a:t>Contemplation</a:t>
          </a:r>
        </a:p>
      </dgm:t>
    </dgm:pt>
    <dgm:pt modelId="{98172D32-BE66-496F-B3D4-BEEA7BBEADB5}" type="parTrans" cxnId="{D7BACB98-9672-478B-8A7A-B5B975A00A56}">
      <dgm:prSet/>
      <dgm:spPr/>
      <dgm:t>
        <a:bodyPr/>
        <a:lstStyle/>
        <a:p>
          <a:endParaRPr lang="en-US"/>
        </a:p>
      </dgm:t>
    </dgm:pt>
    <dgm:pt modelId="{7CAFFB88-BB9F-48AB-A400-7335F6CBF0D4}" type="sibTrans" cxnId="{D7BACB98-9672-478B-8A7A-B5B975A00A56}">
      <dgm:prSet/>
      <dgm:spPr/>
      <dgm:t>
        <a:bodyPr/>
        <a:lstStyle/>
        <a:p>
          <a:endParaRPr lang="en-US"/>
        </a:p>
      </dgm:t>
    </dgm:pt>
    <dgm:pt modelId="{30BF28E6-485E-4B2B-BA71-3EA7D13C2951}">
      <dgm:prSet phldrT="[Text]"/>
      <dgm:spPr/>
      <dgm:t>
        <a:bodyPr/>
        <a:lstStyle/>
        <a:p>
          <a:r>
            <a:rPr lang="en-US" dirty="0"/>
            <a:t>Preparation</a:t>
          </a:r>
        </a:p>
      </dgm:t>
    </dgm:pt>
    <dgm:pt modelId="{7819B2F9-74DA-424D-AD5F-3DCCD75921BD}" type="parTrans" cxnId="{DD1AA510-C25B-4DE5-B047-780695D1E4C4}">
      <dgm:prSet/>
      <dgm:spPr/>
      <dgm:t>
        <a:bodyPr/>
        <a:lstStyle/>
        <a:p>
          <a:endParaRPr lang="en-US"/>
        </a:p>
      </dgm:t>
    </dgm:pt>
    <dgm:pt modelId="{F820F318-9E21-4EA7-B7A5-59138FB5E414}" type="sibTrans" cxnId="{DD1AA510-C25B-4DE5-B047-780695D1E4C4}">
      <dgm:prSet/>
      <dgm:spPr/>
      <dgm:t>
        <a:bodyPr/>
        <a:lstStyle/>
        <a:p>
          <a:endParaRPr lang="en-US"/>
        </a:p>
      </dgm:t>
    </dgm:pt>
    <dgm:pt modelId="{FA02ECDA-1B48-4B1B-8ACF-E66E26EEB407}">
      <dgm:prSet phldrT="[Text]"/>
      <dgm:spPr/>
      <dgm:t>
        <a:bodyPr/>
        <a:lstStyle/>
        <a:p>
          <a:r>
            <a:rPr lang="en-US" dirty="0"/>
            <a:t>Action</a:t>
          </a:r>
        </a:p>
      </dgm:t>
    </dgm:pt>
    <dgm:pt modelId="{DE16AFD7-82D0-4BBA-B2F5-2BBD6C08DA0E}" type="parTrans" cxnId="{4C685ABF-FB5E-49CE-A80A-0E042BBB55FE}">
      <dgm:prSet/>
      <dgm:spPr/>
      <dgm:t>
        <a:bodyPr/>
        <a:lstStyle/>
        <a:p>
          <a:endParaRPr lang="en-US"/>
        </a:p>
      </dgm:t>
    </dgm:pt>
    <dgm:pt modelId="{D677D13D-0D02-40A3-B862-CCCC17950F15}" type="sibTrans" cxnId="{4C685ABF-FB5E-49CE-A80A-0E042BBB55FE}">
      <dgm:prSet/>
      <dgm:spPr/>
      <dgm:t>
        <a:bodyPr/>
        <a:lstStyle/>
        <a:p>
          <a:endParaRPr lang="en-US"/>
        </a:p>
      </dgm:t>
    </dgm:pt>
    <dgm:pt modelId="{735C94EE-D240-46C5-A235-41B529B0304F}">
      <dgm:prSet phldrT="[Text]"/>
      <dgm:spPr/>
      <dgm:t>
        <a:bodyPr/>
        <a:lstStyle/>
        <a:p>
          <a:r>
            <a:rPr lang="en-US" dirty="0"/>
            <a:t>Maintenance</a:t>
          </a:r>
        </a:p>
      </dgm:t>
    </dgm:pt>
    <dgm:pt modelId="{BE95C3C8-5C3A-40E9-8365-0ED3150C159C}" type="parTrans" cxnId="{B1C86B3F-7EA0-44A6-813E-0DC1EE1D654E}">
      <dgm:prSet/>
      <dgm:spPr/>
      <dgm:t>
        <a:bodyPr/>
        <a:lstStyle/>
        <a:p>
          <a:endParaRPr lang="en-US"/>
        </a:p>
      </dgm:t>
    </dgm:pt>
    <dgm:pt modelId="{5EBB8FA0-6029-4284-A9BE-DB899CFD516E}" type="sibTrans" cxnId="{B1C86B3F-7EA0-44A6-813E-0DC1EE1D654E}">
      <dgm:prSet/>
      <dgm:spPr/>
      <dgm:t>
        <a:bodyPr/>
        <a:lstStyle/>
        <a:p>
          <a:endParaRPr lang="en-US"/>
        </a:p>
      </dgm:t>
    </dgm:pt>
    <dgm:pt modelId="{1A936AE3-29EC-44D7-8F4C-A517A161732F}" type="pres">
      <dgm:prSet presAssocID="{D29A5491-43BB-4CF2-9913-A6FAC35A31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0BBCCF-3DFE-4E1E-9F3F-8E6B549EEDB0}" type="pres">
      <dgm:prSet presAssocID="{FD14399F-81DB-43BC-BB91-A86528202278}" presName="node" presStyleLbl="node1" presStyleIdx="0" presStyleCnt="5" custRadScaleRad="95661" custRadScaleInc="-99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3D9EA4-822F-4491-8163-06776DA417C8}" type="pres">
      <dgm:prSet presAssocID="{CFBF77E8-8E7B-4096-A1C9-75AB163A6E3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CBCDA833-932C-41B5-AD38-2B08A459ADEB}" type="pres">
      <dgm:prSet presAssocID="{CFBF77E8-8E7B-4096-A1C9-75AB163A6E3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5197E659-4B13-4C4D-A89A-C4E4EC60793A}" type="pres">
      <dgm:prSet presAssocID="{0A565D8B-FF90-483C-BF9F-F49F6DA5D71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837E2-935E-4CBF-B49B-7A654FA5144B}" type="pres">
      <dgm:prSet presAssocID="{7CAFFB88-BB9F-48AB-A400-7335F6CBF0D4}" presName="sibTrans" presStyleLbl="sibTrans2D1" presStyleIdx="1" presStyleCnt="5"/>
      <dgm:spPr/>
      <dgm:t>
        <a:bodyPr/>
        <a:lstStyle/>
        <a:p>
          <a:endParaRPr lang="en-US"/>
        </a:p>
      </dgm:t>
    </dgm:pt>
    <dgm:pt modelId="{858A815D-253E-4E05-AC1C-15412DC7D23B}" type="pres">
      <dgm:prSet presAssocID="{7CAFFB88-BB9F-48AB-A400-7335F6CBF0D4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1EA92B5A-E06D-4878-ADFC-970A578CA52D}" type="pres">
      <dgm:prSet presAssocID="{30BF28E6-485E-4B2B-BA71-3EA7D13C295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77BE58-4DAE-4C24-B039-1211AD4A1267}" type="pres">
      <dgm:prSet presAssocID="{F820F318-9E21-4EA7-B7A5-59138FB5E414}" presName="sibTrans" presStyleLbl="sibTrans2D1" presStyleIdx="2" presStyleCnt="5"/>
      <dgm:spPr/>
      <dgm:t>
        <a:bodyPr/>
        <a:lstStyle/>
        <a:p>
          <a:endParaRPr lang="en-US"/>
        </a:p>
      </dgm:t>
    </dgm:pt>
    <dgm:pt modelId="{C17AE58F-2423-4C2E-A6DA-F58E05AE2094}" type="pres">
      <dgm:prSet presAssocID="{F820F318-9E21-4EA7-B7A5-59138FB5E414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91F93C65-EDAE-47FB-8E8C-12EC8FBBC712}" type="pres">
      <dgm:prSet presAssocID="{FA02ECDA-1B48-4B1B-8ACF-E66E26EEB40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9CEF35-8BEA-4877-B91F-830D5715A837}" type="pres">
      <dgm:prSet presAssocID="{D677D13D-0D02-40A3-B862-CCCC17950F15}" presName="sibTrans" presStyleLbl="sibTrans2D1" presStyleIdx="3" presStyleCnt="5"/>
      <dgm:spPr/>
      <dgm:t>
        <a:bodyPr/>
        <a:lstStyle/>
        <a:p>
          <a:endParaRPr lang="en-US"/>
        </a:p>
      </dgm:t>
    </dgm:pt>
    <dgm:pt modelId="{24D7DC33-DF1F-4ADC-980A-7AC2C360EDA7}" type="pres">
      <dgm:prSet presAssocID="{D677D13D-0D02-40A3-B862-CCCC17950F15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1D56D857-8711-47DE-B5D8-ED6D058F8949}" type="pres">
      <dgm:prSet presAssocID="{735C94EE-D240-46C5-A235-41B529B0304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CC05AD-EC84-4500-AECC-426C65A53157}" type="pres">
      <dgm:prSet presAssocID="{5EBB8FA0-6029-4284-A9BE-DB899CFD516E}" presName="sibTrans" presStyleLbl="sibTrans2D1" presStyleIdx="4" presStyleCnt="5"/>
      <dgm:spPr/>
      <dgm:t>
        <a:bodyPr/>
        <a:lstStyle/>
        <a:p>
          <a:endParaRPr lang="en-US"/>
        </a:p>
      </dgm:t>
    </dgm:pt>
    <dgm:pt modelId="{2169778D-5047-4C44-A197-581B0C6EC329}" type="pres">
      <dgm:prSet presAssocID="{5EBB8FA0-6029-4284-A9BE-DB899CFD516E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7F4C7DE5-E3C6-405D-A3C4-4C5A21BBB677}" type="presOf" srcId="{D677D13D-0D02-40A3-B862-CCCC17950F15}" destId="{849CEF35-8BEA-4877-B91F-830D5715A837}" srcOrd="0" destOrd="0" presId="urn:microsoft.com/office/officeart/2005/8/layout/cycle2"/>
    <dgm:cxn modelId="{A084C5E6-608E-43E2-8FD4-23F0A5EB1912}" type="presOf" srcId="{7CAFFB88-BB9F-48AB-A400-7335F6CBF0D4}" destId="{858A815D-253E-4E05-AC1C-15412DC7D23B}" srcOrd="1" destOrd="0" presId="urn:microsoft.com/office/officeart/2005/8/layout/cycle2"/>
    <dgm:cxn modelId="{3F747C39-CB99-43BF-8E94-84646167905A}" type="presOf" srcId="{D677D13D-0D02-40A3-B862-CCCC17950F15}" destId="{24D7DC33-DF1F-4ADC-980A-7AC2C360EDA7}" srcOrd="1" destOrd="0" presId="urn:microsoft.com/office/officeart/2005/8/layout/cycle2"/>
    <dgm:cxn modelId="{96274306-A30B-40C2-953F-352092A34597}" type="presOf" srcId="{D29A5491-43BB-4CF2-9913-A6FAC35A3130}" destId="{1A936AE3-29EC-44D7-8F4C-A517A161732F}" srcOrd="0" destOrd="0" presId="urn:microsoft.com/office/officeart/2005/8/layout/cycle2"/>
    <dgm:cxn modelId="{840E78AE-4DB9-46A1-B1E1-755AC65AF2AE}" type="presOf" srcId="{CFBF77E8-8E7B-4096-A1C9-75AB163A6E36}" destId="{CBCDA833-932C-41B5-AD38-2B08A459ADEB}" srcOrd="1" destOrd="0" presId="urn:microsoft.com/office/officeart/2005/8/layout/cycle2"/>
    <dgm:cxn modelId="{DD1AA510-C25B-4DE5-B047-780695D1E4C4}" srcId="{D29A5491-43BB-4CF2-9913-A6FAC35A3130}" destId="{30BF28E6-485E-4B2B-BA71-3EA7D13C2951}" srcOrd="2" destOrd="0" parTransId="{7819B2F9-74DA-424D-AD5F-3DCCD75921BD}" sibTransId="{F820F318-9E21-4EA7-B7A5-59138FB5E414}"/>
    <dgm:cxn modelId="{8390114B-A3DF-4AB4-AE30-6853B3E4CF81}" type="presOf" srcId="{F820F318-9E21-4EA7-B7A5-59138FB5E414}" destId="{C17AE58F-2423-4C2E-A6DA-F58E05AE2094}" srcOrd="1" destOrd="0" presId="urn:microsoft.com/office/officeart/2005/8/layout/cycle2"/>
    <dgm:cxn modelId="{BDBD1099-7163-4ACE-9460-D9EA9B984614}" type="presOf" srcId="{735C94EE-D240-46C5-A235-41B529B0304F}" destId="{1D56D857-8711-47DE-B5D8-ED6D058F8949}" srcOrd="0" destOrd="0" presId="urn:microsoft.com/office/officeart/2005/8/layout/cycle2"/>
    <dgm:cxn modelId="{13E4BC7C-3BAD-4BE6-BE84-04BC15B37287}" type="presOf" srcId="{7CAFFB88-BB9F-48AB-A400-7335F6CBF0D4}" destId="{2C7837E2-935E-4CBF-B49B-7A654FA5144B}" srcOrd="0" destOrd="0" presId="urn:microsoft.com/office/officeart/2005/8/layout/cycle2"/>
    <dgm:cxn modelId="{21D560E7-61BB-4976-98EB-6074C946A58A}" srcId="{D29A5491-43BB-4CF2-9913-A6FAC35A3130}" destId="{FD14399F-81DB-43BC-BB91-A86528202278}" srcOrd="0" destOrd="0" parTransId="{6F195CB8-FBEE-4358-86D5-137904E2C653}" sibTransId="{CFBF77E8-8E7B-4096-A1C9-75AB163A6E36}"/>
    <dgm:cxn modelId="{E9C31173-E35C-428D-A681-F747954B3DC3}" type="presOf" srcId="{FD14399F-81DB-43BC-BB91-A86528202278}" destId="{E10BBCCF-3DFE-4E1E-9F3F-8E6B549EEDB0}" srcOrd="0" destOrd="0" presId="urn:microsoft.com/office/officeart/2005/8/layout/cycle2"/>
    <dgm:cxn modelId="{B1C86B3F-7EA0-44A6-813E-0DC1EE1D654E}" srcId="{D29A5491-43BB-4CF2-9913-A6FAC35A3130}" destId="{735C94EE-D240-46C5-A235-41B529B0304F}" srcOrd="4" destOrd="0" parTransId="{BE95C3C8-5C3A-40E9-8365-0ED3150C159C}" sibTransId="{5EBB8FA0-6029-4284-A9BE-DB899CFD516E}"/>
    <dgm:cxn modelId="{F0060DFD-DE9F-420C-A97E-6D7A0881E657}" type="presOf" srcId="{FA02ECDA-1B48-4B1B-8ACF-E66E26EEB407}" destId="{91F93C65-EDAE-47FB-8E8C-12EC8FBBC712}" srcOrd="0" destOrd="0" presId="urn:microsoft.com/office/officeart/2005/8/layout/cycle2"/>
    <dgm:cxn modelId="{32700CA7-E51C-43C1-8C04-7F92D99818ED}" type="presOf" srcId="{5EBB8FA0-6029-4284-A9BE-DB899CFD516E}" destId="{2BCC05AD-EC84-4500-AECC-426C65A53157}" srcOrd="0" destOrd="0" presId="urn:microsoft.com/office/officeart/2005/8/layout/cycle2"/>
    <dgm:cxn modelId="{9B3C5A4E-AC17-4EB0-9F9F-9FDC79590BB0}" type="presOf" srcId="{5EBB8FA0-6029-4284-A9BE-DB899CFD516E}" destId="{2169778D-5047-4C44-A197-581B0C6EC329}" srcOrd="1" destOrd="0" presId="urn:microsoft.com/office/officeart/2005/8/layout/cycle2"/>
    <dgm:cxn modelId="{B021F854-D5EC-4196-9BBB-8B2C0AB93DCA}" type="presOf" srcId="{0A565D8B-FF90-483C-BF9F-F49F6DA5D71A}" destId="{5197E659-4B13-4C4D-A89A-C4E4EC60793A}" srcOrd="0" destOrd="0" presId="urn:microsoft.com/office/officeart/2005/8/layout/cycle2"/>
    <dgm:cxn modelId="{DDEF7D2D-0522-433D-BFC4-9F95AD910766}" type="presOf" srcId="{30BF28E6-485E-4B2B-BA71-3EA7D13C2951}" destId="{1EA92B5A-E06D-4878-ADFC-970A578CA52D}" srcOrd="0" destOrd="0" presId="urn:microsoft.com/office/officeart/2005/8/layout/cycle2"/>
    <dgm:cxn modelId="{D7BACB98-9672-478B-8A7A-B5B975A00A56}" srcId="{D29A5491-43BB-4CF2-9913-A6FAC35A3130}" destId="{0A565D8B-FF90-483C-BF9F-F49F6DA5D71A}" srcOrd="1" destOrd="0" parTransId="{98172D32-BE66-496F-B3D4-BEEA7BBEADB5}" sibTransId="{7CAFFB88-BB9F-48AB-A400-7335F6CBF0D4}"/>
    <dgm:cxn modelId="{8831F687-34AD-464B-8177-74B4ADDFB129}" type="presOf" srcId="{F820F318-9E21-4EA7-B7A5-59138FB5E414}" destId="{CE77BE58-4DAE-4C24-B039-1211AD4A1267}" srcOrd="0" destOrd="0" presId="urn:microsoft.com/office/officeart/2005/8/layout/cycle2"/>
    <dgm:cxn modelId="{4C685ABF-FB5E-49CE-A80A-0E042BBB55FE}" srcId="{D29A5491-43BB-4CF2-9913-A6FAC35A3130}" destId="{FA02ECDA-1B48-4B1B-8ACF-E66E26EEB407}" srcOrd="3" destOrd="0" parTransId="{DE16AFD7-82D0-4BBA-B2F5-2BBD6C08DA0E}" sibTransId="{D677D13D-0D02-40A3-B862-CCCC17950F15}"/>
    <dgm:cxn modelId="{92B2A7A8-18FA-4A5B-A7A6-6CA75421CDB0}" type="presOf" srcId="{CFBF77E8-8E7B-4096-A1C9-75AB163A6E36}" destId="{C73D9EA4-822F-4491-8163-06776DA417C8}" srcOrd="0" destOrd="0" presId="urn:microsoft.com/office/officeart/2005/8/layout/cycle2"/>
    <dgm:cxn modelId="{E53E0CAE-632D-432A-BD8F-FE0C402FAD2C}" type="presParOf" srcId="{1A936AE3-29EC-44D7-8F4C-A517A161732F}" destId="{E10BBCCF-3DFE-4E1E-9F3F-8E6B549EEDB0}" srcOrd="0" destOrd="0" presId="urn:microsoft.com/office/officeart/2005/8/layout/cycle2"/>
    <dgm:cxn modelId="{DC6E913D-DDB2-49B4-95FF-E8D27905824D}" type="presParOf" srcId="{1A936AE3-29EC-44D7-8F4C-A517A161732F}" destId="{C73D9EA4-822F-4491-8163-06776DA417C8}" srcOrd="1" destOrd="0" presId="urn:microsoft.com/office/officeart/2005/8/layout/cycle2"/>
    <dgm:cxn modelId="{4C39B5BE-3F9C-4ED2-ABF6-121118AB6DBF}" type="presParOf" srcId="{C73D9EA4-822F-4491-8163-06776DA417C8}" destId="{CBCDA833-932C-41B5-AD38-2B08A459ADEB}" srcOrd="0" destOrd="0" presId="urn:microsoft.com/office/officeart/2005/8/layout/cycle2"/>
    <dgm:cxn modelId="{0DE0CC3C-7389-4FF5-B273-6609F24CB4EB}" type="presParOf" srcId="{1A936AE3-29EC-44D7-8F4C-A517A161732F}" destId="{5197E659-4B13-4C4D-A89A-C4E4EC60793A}" srcOrd="2" destOrd="0" presId="urn:microsoft.com/office/officeart/2005/8/layout/cycle2"/>
    <dgm:cxn modelId="{B493DEEF-706B-45A0-9A52-4F194C58DF21}" type="presParOf" srcId="{1A936AE3-29EC-44D7-8F4C-A517A161732F}" destId="{2C7837E2-935E-4CBF-B49B-7A654FA5144B}" srcOrd="3" destOrd="0" presId="urn:microsoft.com/office/officeart/2005/8/layout/cycle2"/>
    <dgm:cxn modelId="{2D61D5E5-2BE7-4E88-B14A-51B1D92079DF}" type="presParOf" srcId="{2C7837E2-935E-4CBF-B49B-7A654FA5144B}" destId="{858A815D-253E-4E05-AC1C-15412DC7D23B}" srcOrd="0" destOrd="0" presId="urn:microsoft.com/office/officeart/2005/8/layout/cycle2"/>
    <dgm:cxn modelId="{05D22032-8B3E-47EF-94E7-4E67464A2A1F}" type="presParOf" srcId="{1A936AE3-29EC-44D7-8F4C-A517A161732F}" destId="{1EA92B5A-E06D-4878-ADFC-970A578CA52D}" srcOrd="4" destOrd="0" presId="urn:microsoft.com/office/officeart/2005/8/layout/cycle2"/>
    <dgm:cxn modelId="{F5DEAA3C-AE83-48FA-A767-FBCF44D7E4F3}" type="presParOf" srcId="{1A936AE3-29EC-44D7-8F4C-A517A161732F}" destId="{CE77BE58-4DAE-4C24-B039-1211AD4A1267}" srcOrd="5" destOrd="0" presId="urn:microsoft.com/office/officeart/2005/8/layout/cycle2"/>
    <dgm:cxn modelId="{1F217F81-AEB9-468C-9509-9817BA4C96EB}" type="presParOf" srcId="{CE77BE58-4DAE-4C24-B039-1211AD4A1267}" destId="{C17AE58F-2423-4C2E-A6DA-F58E05AE2094}" srcOrd="0" destOrd="0" presId="urn:microsoft.com/office/officeart/2005/8/layout/cycle2"/>
    <dgm:cxn modelId="{D3C37873-00B3-4847-BE04-ABDB04F776CA}" type="presParOf" srcId="{1A936AE3-29EC-44D7-8F4C-A517A161732F}" destId="{91F93C65-EDAE-47FB-8E8C-12EC8FBBC712}" srcOrd="6" destOrd="0" presId="urn:microsoft.com/office/officeart/2005/8/layout/cycle2"/>
    <dgm:cxn modelId="{D99CE322-F6FB-404F-B9AF-6ECB00EA7E05}" type="presParOf" srcId="{1A936AE3-29EC-44D7-8F4C-A517A161732F}" destId="{849CEF35-8BEA-4877-B91F-830D5715A837}" srcOrd="7" destOrd="0" presId="urn:microsoft.com/office/officeart/2005/8/layout/cycle2"/>
    <dgm:cxn modelId="{FCE34F8A-FA61-4648-A073-C1FBF2AC89E6}" type="presParOf" srcId="{849CEF35-8BEA-4877-B91F-830D5715A837}" destId="{24D7DC33-DF1F-4ADC-980A-7AC2C360EDA7}" srcOrd="0" destOrd="0" presId="urn:microsoft.com/office/officeart/2005/8/layout/cycle2"/>
    <dgm:cxn modelId="{F828D766-2D22-46F8-8785-8808BCEA4B37}" type="presParOf" srcId="{1A936AE3-29EC-44D7-8F4C-A517A161732F}" destId="{1D56D857-8711-47DE-B5D8-ED6D058F8949}" srcOrd="8" destOrd="0" presId="urn:microsoft.com/office/officeart/2005/8/layout/cycle2"/>
    <dgm:cxn modelId="{053488CA-6353-4346-BD4C-5B2D5060D811}" type="presParOf" srcId="{1A936AE3-29EC-44D7-8F4C-A517A161732F}" destId="{2BCC05AD-EC84-4500-AECC-426C65A53157}" srcOrd="9" destOrd="0" presId="urn:microsoft.com/office/officeart/2005/8/layout/cycle2"/>
    <dgm:cxn modelId="{4179CDCD-98D7-4445-BCDB-EABFBE449DE5}" type="presParOf" srcId="{2BCC05AD-EC84-4500-AECC-426C65A53157}" destId="{2169778D-5047-4C44-A197-581B0C6EC32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0BBCCF-3DFE-4E1E-9F3F-8E6B549EEDB0}">
      <dsp:nvSpPr>
        <dsp:cNvPr id="0" name=""/>
        <dsp:cNvSpPr/>
      </dsp:nvSpPr>
      <dsp:spPr>
        <a:xfrm>
          <a:off x="3021412" y="98216"/>
          <a:ext cx="1699393" cy="169939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Precontemplation</a:t>
          </a:r>
        </a:p>
      </dsp:txBody>
      <dsp:txXfrm>
        <a:off x="3021412" y="98216"/>
        <a:ext cx="1699393" cy="1699393"/>
      </dsp:txXfrm>
    </dsp:sp>
    <dsp:sp modelId="{C73D9EA4-822F-4491-8163-06776DA417C8}">
      <dsp:nvSpPr>
        <dsp:cNvPr id="0" name=""/>
        <dsp:cNvSpPr/>
      </dsp:nvSpPr>
      <dsp:spPr>
        <a:xfrm rot="1954557">
          <a:off x="4716909" y="1354468"/>
          <a:ext cx="478660" cy="5735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954557">
        <a:off x="4716909" y="1354468"/>
        <a:ext cx="478660" cy="573545"/>
      </dsp:txXfrm>
    </dsp:sp>
    <dsp:sp modelId="{5197E659-4B13-4C4D-A89A-C4E4EC60793A}">
      <dsp:nvSpPr>
        <dsp:cNvPr id="0" name=""/>
        <dsp:cNvSpPr/>
      </dsp:nvSpPr>
      <dsp:spPr>
        <a:xfrm>
          <a:off x="5214505" y="1499461"/>
          <a:ext cx="1699393" cy="1699393"/>
        </a:xfrm>
        <a:prstGeom prst="ellipse">
          <a:avLst/>
        </a:prstGeom>
        <a:solidFill>
          <a:schemeClr val="accent3">
            <a:hueOff val="-358351"/>
            <a:satOff val="295"/>
            <a:lumOff val="-24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Contemplation</a:t>
          </a:r>
        </a:p>
      </dsp:txBody>
      <dsp:txXfrm>
        <a:off x="5214505" y="1499461"/>
        <a:ext cx="1699393" cy="1699393"/>
      </dsp:txXfrm>
    </dsp:sp>
    <dsp:sp modelId="{2C7837E2-935E-4CBF-B49B-7A654FA5144B}">
      <dsp:nvSpPr>
        <dsp:cNvPr id="0" name=""/>
        <dsp:cNvSpPr/>
      </dsp:nvSpPr>
      <dsp:spPr>
        <a:xfrm rot="6480000">
          <a:off x="5448328" y="3263302"/>
          <a:ext cx="451344" cy="5735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358351"/>
            <a:satOff val="295"/>
            <a:lumOff val="-2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6480000">
        <a:off x="5448328" y="3263302"/>
        <a:ext cx="451344" cy="573545"/>
      </dsp:txXfrm>
    </dsp:sp>
    <dsp:sp modelId="{1EA92B5A-E06D-4878-ADFC-970A578CA52D}">
      <dsp:nvSpPr>
        <dsp:cNvPr id="0" name=""/>
        <dsp:cNvSpPr/>
      </dsp:nvSpPr>
      <dsp:spPr>
        <a:xfrm>
          <a:off x="4426207" y="3925593"/>
          <a:ext cx="1699393" cy="1699393"/>
        </a:xfrm>
        <a:prstGeom prst="ellipse">
          <a:avLst/>
        </a:prstGeom>
        <a:solidFill>
          <a:schemeClr val="accent3">
            <a:hueOff val="-716701"/>
            <a:satOff val="590"/>
            <a:lumOff val="-49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Preparation</a:t>
          </a:r>
        </a:p>
      </dsp:txBody>
      <dsp:txXfrm>
        <a:off x="4426207" y="3925593"/>
        <a:ext cx="1699393" cy="1699393"/>
      </dsp:txXfrm>
    </dsp:sp>
    <dsp:sp modelId="{CE77BE58-4DAE-4C24-B039-1211AD4A1267}">
      <dsp:nvSpPr>
        <dsp:cNvPr id="0" name=""/>
        <dsp:cNvSpPr/>
      </dsp:nvSpPr>
      <dsp:spPr>
        <a:xfrm rot="10800000">
          <a:off x="3787512" y="4488517"/>
          <a:ext cx="451344" cy="5735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716701"/>
            <a:satOff val="590"/>
            <a:lumOff val="-49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800000">
        <a:off x="3787512" y="4488517"/>
        <a:ext cx="451344" cy="573545"/>
      </dsp:txXfrm>
    </dsp:sp>
    <dsp:sp modelId="{91F93C65-EDAE-47FB-8E8C-12EC8FBBC712}">
      <dsp:nvSpPr>
        <dsp:cNvPr id="0" name=""/>
        <dsp:cNvSpPr/>
      </dsp:nvSpPr>
      <dsp:spPr>
        <a:xfrm>
          <a:off x="1875221" y="3925593"/>
          <a:ext cx="1699393" cy="1699393"/>
        </a:xfrm>
        <a:prstGeom prst="ellipse">
          <a:avLst/>
        </a:prstGeom>
        <a:solidFill>
          <a:schemeClr val="accent3">
            <a:hueOff val="-1075052"/>
            <a:satOff val="885"/>
            <a:lumOff val="-73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Action</a:t>
          </a:r>
        </a:p>
      </dsp:txBody>
      <dsp:txXfrm>
        <a:off x="1875221" y="3925593"/>
        <a:ext cx="1699393" cy="1699393"/>
      </dsp:txXfrm>
    </dsp:sp>
    <dsp:sp modelId="{849CEF35-8BEA-4877-B91F-830D5715A837}">
      <dsp:nvSpPr>
        <dsp:cNvPr id="0" name=""/>
        <dsp:cNvSpPr/>
      </dsp:nvSpPr>
      <dsp:spPr>
        <a:xfrm rot="15120000">
          <a:off x="2109043" y="3287600"/>
          <a:ext cx="451344" cy="5735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075052"/>
            <a:satOff val="885"/>
            <a:lumOff val="-73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5120000">
        <a:off x="2109043" y="3287600"/>
        <a:ext cx="451344" cy="573545"/>
      </dsp:txXfrm>
    </dsp:sp>
    <dsp:sp modelId="{1D56D857-8711-47DE-B5D8-ED6D058F8949}">
      <dsp:nvSpPr>
        <dsp:cNvPr id="0" name=""/>
        <dsp:cNvSpPr/>
      </dsp:nvSpPr>
      <dsp:spPr>
        <a:xfrm>
          <a:off x="1086922" y="1499461"/>
          <a:ext cx="1699393" cy="1699393"/>
        </a:xfrm>
        <a:prstGeom prst="ellipse">
          <a:avLst/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Maintenance</a:t>
          </a:r>
        </a:p>
      </dsp:txBody>
      <dsp:txXfrm>
        <a:off x="1086922" y="1499461"/>
        <a:ext cx="1699393" cy="1699393"/>
      </dsp:txXfrm>
    </dsp:sp>
    <dsp:sp modelId="{2BCC05AD-EC84-4500-AECC-426C65A53157}">
      <dsp:nvSpPr>
        <dsp:cNvPr id="0" name=""/>
        <dsp:cNvSpPr/>
      </dsp:nvSpPr>
      <dsp:spPr>
        <a:xfrm rot="19444941">
          <a:off x="2712833" y="1367827"/>
          <a:ext cx="365315" cy="5735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9444941">
        <a:off x="2712833" y="1367827"/>
        <a:ext cx="365315" cy="573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C5421-E72D-47A4-B22A-47F21C5287E2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AF5C4-639C-4D04-B1C7-B42CDCEBC0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8563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AF5C4-639C-4D04-B1C7-B42CDCEBC0C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6052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chances of retaining the client go up dramatically</a:t>
            </a:r>
            <a:r>
              <a:rPr lang="en-US" baseline="0" dirty="0"/>
              <a:t> as trust reaches a level where the secrecy dissolves and discussion begins.</a:t>
            </a:r>
          </a:p>
          <a:p>
            <a:r>
              <a:rPr lang="en-US" baseline="0" dirty="0"/>
              <a:t>MI skills come into play here.</a:t>
            </a:r>
          </a:p>
          <a:p>
            <a:r>
              <a:rPr lang="en-US" baseline="0" dirty="0"/>
              <a:t>Don’t go too far too fast.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0AF5C4-639C-4D04-B1C7-B42CDCEBC0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6197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MOVING FROM GENERAL TO SPECIFIC</a:t>
            </a:r>
          </a:p>
          <a:p>
            <a:endParaRPr lang="en-US" dirty="0"/>
          </a:p>
          <a:p>
            <a:r>
              <a:rPr lang="en-US" dirty="0"/>
              <a:t>IMPORTANCE</a:t>
            </a:r>
            <a:r>
              <a:rPr lang="en-US" baseline="0" dirty="0"/>
              <a:t> OF INDIRECT QUESTIONING    PTSD AND ALL SUBSTANCE ABUSE EXPLORATION</a:t>
            </a:r>
          </a:p>
          <a:p>
            <a:endParaRPr lang="en-US" baseline="0" dirty="0"/>
          </a:p>
          <a:p>
            <a:r>
              <a:rPr lang="en-US" baseline="0" dirty="0"/>
              <a:t>TOO DIRECT = FROG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53666-FAE7-47FB-9F19-30AD6AF68E3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9296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MOVING FROM GENERAL TO SPECIFIC</a:t>
            </a:r>
          </a:p>
          <a:p>
            <a:endParaRPr lang="en-US" dirty="0"/>
          </a:p>
          <a:p>
            <a:r>
              <a:rPr lang="en-US" dirty="0"/>
              <a:t>IMPORTANCE</a:t>
            </a:r>
            <a:r>
              <a:rPr lang="en-US" baseline="0" dirty="0"/>
              <a:t> OF INDIRECT QUESTIONING    PTSD AND ALL SUBSTANCE ABUSE EXPLORATION</a:t>
            </a:r>
          </a:p>
          <a:p>
            <a:endParaRPr lang="en-US" baseline="0" dirty="0"/>
          </a:p>
          <a:p>
            <a:r>
              <a:rPr lang="en-US" baseline="0" dirty="0"/>
              <a:t>TOO DIRECT = FROG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53666-FAE7-47FB-9F19-30AD6AF68E3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1091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53666-FAE7-47FB-9F19-30AD6AF68E3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3899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AF5C4-639C-4D04-B1C7-B42CDCEBC0C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5542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AF5C4-639C-4D04-B1C7-B42CDCEBC0C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0858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Interplay of substance</a:t>
            </a:r>
            <a:r>
              <a:rPr lang="en-US" baseline="0" dirty="0"/>
              <a:t> use and child maltreatment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AF5C4-639C-4D04-B1C7-B42CDCEBC0C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6804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Najavits</a:t>
            </a:r>
            <a:r>
              <a:rPr lang="en-US" sz="1200" dirty="0"/>
              <a:t> et al. 1997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Najavits</a:t>
            </a:r>
            <a:r>
              <a:rPr lang="en-US" sz="1200" dirty="0"/>
              <a:t>, L.M., Weiss, R.D., and Shaw, S.R. (1997) "The Link Between Substance Abuse and Posttraumatic Stress Disorder in Women: A Research Review." </a:t>
            </a:r>
            <a:r>
              <a:rPr lang="en-US" sz="1200" i="1" dirty="0"/>
              <a:t>American Journal on Addictions, </a:t>
            </a:r>
            <a:r>
              <a:rPr lang="en-US" sz="1200" dirty="0"/>
              <a:t>6:273-283.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William White   http://www.williamwhitepapers.com/blog/2015/02/from-trauma-to-transformative-recovery.html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53666-FAE7-47FB-9F19-30AD6AF68E3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6688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AF5C4-639C-4D04-B1C7-B42CDCEBC0C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5942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53666-FAE7-47FB-9F19-30AD6AF68E3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3728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altLang="en-US" sz="2600" dirty="0"/>
              <a:t>Also behavioral signs…</a:t>
            </a:r>
          </a:p>
          <a:p>
            <a:pPr lvl="1"/>
            <a:endParaRPr lang="en-US" altLang="en-US" sz="2600" dirty="0"/>
          </a:p>
          <a:p>
            <a:pPr lvl="1"/>
            <a:r>
              <a:rPr lang="en-US" altLang="en-US" sz="2600" dirty="0"/>
              <a:t>No set meal times</a:t>
            </a:r>
          </a:p>
          <a:p>
            <a:pPr lvl="1"/>
            <a:r>
              <a:rPr lang="en-US" altLang="en-US" sz="2600" dirty="0"/>
              <a:t>No set bed times</a:t>
            </a:r>
          </a:p>
          <a:p>
            <a:pPr lvl="1"/>
            <a:r>
              <a:rPr lang="en-US" altLang="en-US" sz="2600" dirty="0"/>
              <a:t>No set homework structure</a:t>
            </a:r>
          </a:p>
          <a:p>
            <a:pPr lvl="1"/>
            <a:r>
              <a:rPr lang="en-US" altLang="en-US" sz="2600" dirty="0"/>
              <a:t>No age-appropriate chores</a:t>
            </a:r>
          </a:p>
          <a:p>
            <a:pPr lvl="1"/>
            <a:r>
              <a:rPr lang="en-US" altLang="en-US" sz="2600" dirty="0"/>
              <a:t>No curfew times</a:t>
            </a:r>
          </a:p>
          <a:p>
            <a:pPr lvl="1"/>
            <a:r>
              <a:rPr lang="en-US" altLang="en-US" sz="2600" dirty="0"/>
              <a:t>No consistent discipline style</a:t>
            </a:r>
          </a:p>
          <a:p>
            <a:pPr lvl="1"/>
            <a:r>
              <a:rPr lang="en-US" altLang="en-US" sz="2600" dirty="0"/>
              <a:t>Loss of family traditions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AF5C4-639C-4D04-B1C7-B42CDCEBC0C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7570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Opioid Epidemic in Florida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53666-FAE7-47FB-9F19-30AD6AF68E3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4619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Gentle Persistence: Move Slowly, Tread Carefully…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AF5C4-639C-4D04-B1C7-B42CDCEBC0C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4160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Chances are you’ve felt that way about something before… Remember how it feels to have those emotions</a:t>
            </a:r>
            <a:r>
              <a:rPr lang="en-US" baseline="0" dirty="0"/>
              <a:t> stirred.</a:t>
            </a:r>
          </a:p>
          <a:p>
            <a:r>
              <a:rPr lang="en-US" baseline="0" dirty="0"/>
              <a:t>If you can’t empathize with the use, you can empathize with the feelings they are experiencing.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AF5C4-639C-4D04-B1C7-B42CDCEBC0C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0125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F8F9-042C-4289-9F07-493CCCFBF5C4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1319-1487-4E46-80BD-4A4A50485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465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F8F9-042C-4289-9F07-493CCCFBF5C4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1319-1487-4E46-80BD-4A4A50485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2030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F8F9-042C-4289-9F07-493CCCFBF5C4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1319-1487-4E46-80BD-4A4A504857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4368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F8F9-042C-4289-9F07-493CCCFBF5C4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1319-1487-4E46-80BD-4A4A50485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9280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F8F9-042C-4289-9F07-493CCCFBF5C4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1319-1487-4E46-80BD-4A4A504857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03426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F8F9-042C-4289-9F07-493CCCFBF5C4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1319-1487-4E46-80BD-4A4A50485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3326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F8F9-042C-4289-9F07-493CCCFBF5C4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1319-1487-4E46-80BD-4A4A50485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7527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F8F9-042C-4289-9F07-493CCCFBF5C4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1319-1487-4E46-80BD-4A4A50485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1156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F8F9-042C-4289-9F07-493CCCFBF5C4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1319-1487-4E46-80BD-4A4A50485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011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F8F9-042C-4289-9F07-493CCCFBF5C4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1319-1487-4E46-80BD-4A4A50485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696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F8F9-042C-4289-9F07-493CCCFBF5C4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1319-1487-4E46-80BD-4A4A50485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575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F8F9-042C-4289-9F07-493CCCFBF5C4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1319-1487-4E46-80BD-4A4A50485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416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F8F9-042C-4289-9F07-493CCCFBF5C4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1319-1487-4E46-80BD-4A4A50485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0687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F8F9-042C-4289-9F07-493CCCFBF5C4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1319-1487-4E46-80BD-4A4A50485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494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F8F9-042C-4289-9F07-493CCCFBF5C4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1319-1487-4E46-80BD-4A4A50485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7768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F8F9-042C-4289-9F07-493CCCFBF5C4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1319-1487-4E46-80BD-4A4A50485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361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0F8F9-042C-4289-9F07-493CCCFBF5C4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2381319-1487-4E46-80BD-4A4A50485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561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464" y="3594245"/>
            <a:ext cx="7766936" cy="1646302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Engaging and Retaining Substance-Involved Families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b="17418"/>
          <a:stretch/>
        </p:blipFill>
        <p:spPr>
          <a:xfrm>
            <a:off x="312041" y="4788351"/>
            <a:ext cx="4940895" cy="187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5889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Prefrontal Cortex:</a:t>
            </a:r>
            <a:br>
              <a:rPr lang="en-US" dirty="0"/>
            </a:br>
            <a:r>
              <a:rPr lang="en-US" dirty="0"/>
              <a:t>           </a:t>
            </a:r>
            <a:r>
              <a:rPr lang="en-US" i="1" dirty="0"/>
              <a:t>A work in progress…</a:t>
            </a:r>
          </a:p>
        </p:txBody>
      </p:sp>
      <p:pic>
        <p:nvPicPr>
          <p:cNvPr id="4" name="Content Placeholder 3" descr="adolslide33.gif">
            <a:extLst/>
          </p:cNvPr>
          <p:cNvPicPr>
            <a:picLocks noChangeAspect="1"/>
          </p:cNvPicPr>
          <p:nvPr/>
        </p:nvPicPr>
        <p:blipFill rotWithShape="1">
          <a:blip r:embed="rId2" cstate="print"/>
          <a:srcRect l="36207" t="20081" r="27246" b="3045"/>
          <a:stretch/>
        </p:blipFill>
        <p:spPr>
          <a:xfrm>
            <a:off x="7025049" y="992528"/>
            <a:ext cx="3486150" cy="5337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/>
          </p:cNvPr>
          <p:cNvSpPr txBox="1"/>
          <p:nvPr/>
        </p:nvSpPr>
        <p:spPr>
          <a:xfrm>
            <a:off x="390525" y="2316115"/>
            <a:ext cx="6400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Generally not fully developed until age 24-25</a:t>
            </a:r>
          </a:p>
          <a:p>
            <a:endParaRPr lang="en-US" sz="2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Responsible for executive functioning: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Planning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Decision-Making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Impulse Control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Judgement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Problem-Solving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Short-term memory recall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465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2950"/>
          </a:xfrm>
        </p:spPr>
        <p:txBody>
          <a:bodyPr/>
          <a:lstStyle/>
          <a:p>
            <a:r>
              <a:rPr lang="en-US" dirty="0"/>
              <a:t>Why is this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43075"/>
            <a:ext cx="9114366" cy="399348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Consider the age range of the clients you serve…</a:t>
            </a:r>
          </a:p>
          <a:p>
            <a:pPr marL="0" indent="0"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Regardless of age, how would impairment to the pre-frontal cortex impact parenting?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Planning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Decision-Making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Impulse Control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Judgement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Problem-Solving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Short-term memory recall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r="42367"/>
          <a:stretch/>
        </p:blipFill>
        <p:spPr>
          <a:xfrm>
            <a:off x="5234517" y="3430829"/>
            <a:ext cx="3094566" cy="3202171"/>
          </a:xfrm>
          <a:prstGeom prst="rect">
            <a:avLst/>
          </a:prstGeom>
        </p:spPr>
      </p:pic>
      <p:sp>
        <p:nvSpPr>
          <p:cNvPr id="7" name="Multiplication Sign 6"/>
          <p:cNvSpPr/>
          <p:nvPr/>
        </p:nvSpPr>
        <p:spPr>
          <a:xfrm>
            <a:off x="7296150" y="3629025"/>
            <a:ext cx="1152525" cy="1085850"/>
          </a:xfrm>
          <a:prstGeom prst="mathMultipl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4723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8200"/>
          </a:xfrm>
        </p:spPr>
        <p:txBody>
          <a:bodyPr/>
          <a:lstStyle/>
          <a:p>
            <a:r>
              <a:rPr lang="en-US" dirty="0"/>
              <a:t>Environmental Stressors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47800"/>
            <a:ext cx="8596668" cy="4171950"/>
          </a:xfrm>
        </p:spPr>
        <p:txBody>
          <a:bodyPr>
            <a:noAutofit/>
          </a:bodyPr>
          <a:lstStyle/>
          <a:p>
            <a:r>
              <a:rPr lang="en-US" sz="2000" dirty="0"/>
              <a:t>Coerced use is not uncommon, and can lead to misuse and eventual dependency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Relatives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Friends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Partners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Pimps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2000" dirty="0"/>
              <a:t>Chronic Stress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“Self-Medicating” Trauma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Mental Health Disorders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946" y="2474339"/>
            <a:ext cx="5188535" cy="3450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931845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50000"/>
                    </a14:imgEffect>
                    <a14:imgEffect>
                      <a14:colorTemperature colorTemp="11500"/>
                    </a14:imgEffect>
                    <a14:imgEffect>
                      <a14:saturation sat="117000"/>
                    </a14:imgEffect>
                    <a14:imgEffect>
                      <a14:brightnessContrast bright="55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28624"/>
            <a:ext cx="12192000" cy="7286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399" y="2266368"/>
            <a:ext cx="5303451" cy="3188207"/>
          </a:xfrm>
        </p:spPr>
        <p:txBody>
          <a:bodyPr>
            <a:noAutofit/>
          </a:bodyPr>
          <a:lstStyle/>
          <a:p>
            <a:pPr algn="l"/>
            <a:r>
              <a:rPr lang="en-US" sz="2200" cap="none" dirty="0">
                <a:latin typeface="+mn-lt"/>
              </a:rPr>
              <a:t/>
            </a:r>
            <a:br>
              <a:rPr lang="en-US" sz="2200" cap="none" dirty="0">
                <a:latin typeface="+mn-lt"/>
              </a:rPr>
            </a:br>
            <a:r>
              <a:rPr lang="en-US" sz="2200" cap="none" dirty="0">
                <a:latin typeface="+mn-lt"/>
              </a:rPr>
              <a:t/>
            </a:r>
            <a:br>
              <a:rPr lang="en-US" sz="2200" cap="none" dirty="0">
                <a:latin typeface="+mn-lt"/>
              </a:rPr>
            </a:br>
            <a:r>
              <a:rPr lang="en-US" sz="2200" cap="none" dirty="0">
                <a:latin typeface="+mn-lt"/>
              </a:rPr>
              <a:t/>
            </a:r>
            <a:br>
              <a:rPr lang="en-US" sz="2200" cap="none" dirty="0">
                <a:latin typeface="+mn-lt"/>
              </a:rPr>
            </a:br>
            <a:r>
              <a:rPr lang="en-US" sz="2200" cap="none" dirty="0">
                <a:latin typeface="+mn-lt"/>
              </a:rPr>
              <a:t/>
            </a:r>
            <a:br>
              <a:rPr lang="en-US" sz="2200" cap="none" dirty="0">
                <a:latin typeface="+mn-lt"/>
              </a:rPr>
            </a:br>
            <a:r>
              <a:rPr lang="en-US" sz="2200" cap="none" dirty="0">
                <a:solidFill>
                  <a:schemeClr val="tx1"/>
                </a:solidFill>
                <a:latin typeface="+mn-lt"/>
              </a:rPr>
              <a:t>In a study of 100 adult patients with poly drug abuse, 70% of the female and 56% of the male drug abusers had been sexually abused prior to the age of sixteen. </a:t>
            </a:r>
            <a:r>
              <a:rPr lang="en-US" sz="2200" cap="none" baseline="3000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200" cap="none" baseline="30000" dirty="0">
                <a:solidFill>
                  <a:schemeClr val="tx1"/>
                </a:solidFill>
                <a:latin typeface="+mn-lt"/>
              </a:rPr>
            </a:br>
            <a:r>
              <a:rPr lang="en-US" sz="2200" dirty="0">
                <a:latin typeface="+mn-lt"/>
              </a:rPr>
              <a:t/>
            </a:r>
            <a:br>
              <a:rPr lang="en-US" sz="2200" dirty="0">
                <a:latin typeface="+mn-lt"/>
              </a:rPr>
            </a:br>
            <a:endParaRPr lang="en-US" sz="2200" cap="non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11720" y="4225735"/>
            <a:ext cx="11235559" cy="2457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cap="none" dirty="0">
                <a:solidFill>
                  <a:schemeClr val="bg1"/>
                </a:solidFill>
              </a:rPr>
              <a:t/>
            </a:r>
            <a:br>
              <a:rPr lang="en-US" sz="2700" cap="none" dirty="0">
                <a:solidFill>
                  <a:schemeClr val="bg1"/>
                </a:solidFill>
              </a:rPr>
            </a:br>
            <a:r>
              <a:rPr lang="en-US" sz="2700" cap="none" dirty="0">
                <a:solidFill>
                  <a:schemeClr val="bg1"/>
                </a:solidFill>
              </a:rPr>
              <a:t/>
            </a:r>
            <a:br>
              <a:rPr lang="en-US" sz="2700" cap="none" dirty="0">
                <a:solidFill>
                  <a:schemeClr val="bg1"/>
                </a:solidFill>
              </a:rPr>
            </a:br>
            <a:r>
              <a:rPr lang="en-US" sz="2700" cap="none" dirty="0">
                <a:solidFill>
                  <a:schemeClr val="bg1"/>
                </a:solidFill>
              </a:rPr>
              <a:t/>
            </a:r>
            <a:br>
              <a:rPr lang="en-US" sz="2700" cap="none" dirty="0">
                <a:solidFill>
                  <a:schemeClr val="bg1"/>
                </a:solidFill>
              </a:rPr>
            </a:br>
            <a:r>
              <a:rPr lang="en-US" sz="2700" cap="none" dirty="0">
                <a:solidFill>
                  <a:schemeClr val="bg1"/>
                </a:solidFill>
              </a:rPr>
              <a:t/>
            </a:r>
            <a:br>
              <a:rPr lang="en-US" sz="2700" cap="none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/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2900" i="1" cap="none" dirty="0">
                <a:solidFill>
                  <a:schemeClr val="bg1"/>
                </a:solidFill>
              </a:rPr>
              <a:t>“Hope, not pain or consequence, is the critical ingredient to successful treatment and recovery of traumatized women.”</a:t>
            </a:r>
            <a:endParaRPr lang="en-US" sz="4400" i="1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4564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7945805" cy="1022430"/>
          </a:xfrm>
        </p:spPr>
        <p:txBody>
          <a:bodyPr>
            <a:normAutofit/>
          </a:bodyPr>
          <a:lstStyle/>
          <a:p>
            <a:r>
              <a:rPr lang="en-US" dirty="0"/>
              <a:t>Domestic Violence Involvement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35334" y="1460197"/>
            <a:ext cx="7675789" cy="4218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7334" y="6006415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(Source: Violence in the Lives of Substance Abuse Treatment: Service and Policy Implications, 2000, p. 4)</a:t>
            </a:r>
          </a:p>
        </p:txBody>
      </p:sp>
    </p:spTree>
    <p:extLst>
      <p:ext uri="{BB962C8B-B14F-4D97-AF65-F5344CB8AC3E}">
        <p14:creationId xmlns:p14="http://schemas.microsoft.com/office/powerpoint/2010/main" xmlns="" val="1207059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5D88E1-5D2C-4AD7-86F9-7BE80245092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3031" y="2111473"/>
            <a:ext cx="2359618" cy="1674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56BED7-CEC5-4B25-92D0-080B5FB17F8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946" y="1166527"/>
            <a:ext cx="3595757" cy="167893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E7CEB11B-DBBF-4BC5-B53C-A5C66F58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264" y="4334837"/>
            <a:ext cx="7041339" cy="114087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OBVIOUS SIGNS: Drugs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E18AF58E-9597-4871-84E5-55AC672A1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4055" y="685030"/>
            <a:ext cx="1798976" cy="344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Content Placeholder 3" descr="marijuana-buds.jpg">
            <a:extLst>
              <a:ext uri="{FF2B5EF4-FFF2-40B4-BE49-F238E27FC236}">
                <a16:creationId xmlns:a16="http://schemas.microsoft.com/office/drawing/2014/main" xmlns="" id="{21642713-9147-4884-842C-3CB54F7DD9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383031" y="336233"/>
            <a:ext cx="1906789" cy="17752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D6926E8-C75C-437A-92B7-DEBE7D9D49E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97965" y="897371"/>
            <a:ext cx="3557205" cy="235102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0946" y="270080"/>
            <a:ext cx="8596668" cy="1706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Obvious Signs of Drug Use…</a:t>
            </a:r>
          </a:p>
        </p:txBody>
      </p:sp>
      <p:pic>
        <p:nvPicPr>
          <p:cNvPr id="23" name="Picture 22">
            <a:extLst/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7" r="8805" b="-1"/>
          <a:stretch/>
        </p:blipFill>
        <p:spPr>
          <a:xfrm>
            <a:off x="4954553" y="3248391"/>
            <a:ext cx="2777833" cy="33412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308" y="2700008"/>
            <a:ext cx="4407790" cy="3889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101" y="5304117"/>
            <a:ext cx="2798307" cy="1457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95040" y="4051133"/>
            <a:ext cx="3700593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1328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4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Hidden Signs of Drug Use…</a:t>
            </a:r>
          </a:p>
        </p:txBody>
      </p:sp>
      <p:sp>
        <p:nvSpPr>
          <p:cNvPr id="5" name="Content Placeholder 4">
            <a:extLst/>
          </p:cNvPr>
          <p:cNvSpPr>
            <a:spLocks noGrp="1"/>
          </p:cNvSpPr>
          <p:nvPr>
            <p:ph idx="1"/>
          </p:nvPr>
        </p:nvSpPr>
        <p:spPr>
          <a:xfrm>
            <a:off x="304672" y="1461677"/>
            <a:ext cx="9341991" cy="4939122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3400" dirty="0"/>
              <a:t>Detection may be more difficult when parental drug use is:</a:t>
            </a:r>
          </a:p>
          <a:p>
            <a:pPr marL="765810" lvl="1" indent="-256032">
              <a:buFont typeface="Lucida Sans Unicode" pitchFamily="34" charset="0"/>
              <a:buChar char="▶"/>
              <a:defRPr/>
            </a:pPr>
            <a:r>
              <a:rPr lang="en-US" sz="2900" dirty="0"/>
              <a:t>I</a:t>
            </a:r>
            <a:r>
              <a:rPr lang="en-US" sz="2600" dirty="0"/>
              <a:t>nfrequent</a:t>
            </a:r>
          </a:p>
          <a:p>
            <a:pPr marL="765810" lvl="1" indent="-256032">
              <a:buFont typeface="Lucida Sans Unicode" pitchFamily="34" charset="0"/>
              <a:buChar char="▶"/>
              <a:defRPr/>
            </a:pPr>
            <a:r>
              <a:rPr lang="en-US" sz="2600" dirty="0"/>
              <a:t>In the early stages before adverse physical, child caretaking, or environmental signs are obvious</a:t>
            </a:r>
          </a:p>
          <a:p>
            <a:pPr marL="765810" lvl="1" indent="-256032">
              <a:buFont typeface="Lucida Sans Unicode" pitchFamily="34" charset="0"/>
              <a:buChar char="▶"/>
              <a:defRPr/>
            </a:pPr>
            <a:r>
              <a:rPr lang="en-US" sz="2600" dirty="0"/>
              <a:t>Less compulsive such as casual marijuana use</a:t>
            </a:r>
          </a:p>
          <a:p>
            <a:pPr marL="509778" lvl="1" indent="0">
              <a:buNone/>
              <a:defRPr/>
            </a:pPr>
            <a:endParaRPr lang="en-US" sz="2600" dirty="0"/>
          </a:p>
          <a:p>
            <a:pPr marL="365760" indent="-256032">
              <a:buFont typeface="Lucida Sans Unicode" pitchFamily="34" charset="0"/>
              <a:buChar char="▶"/>
              <a:defRPr/>
            </a:pPr>
            <a:r>
              <a:rPr lang="en-US" sz="3400" dirty="0"/>
              <a:t>Chaotic Lifestyle:</a:t>
            </a:r>
            <a:endParaRPr lang="en-US" sz="2800" dirty="0"/>
          </a:p>
          <a:p>
            <a:pPr marL="765810" lvl="1" indent="-256032">
              <a:buFont typeface="Lucida Sans Unicode" pitchFamily="34" charset="0"/>
              <a:buChar char="▶"/>
              <a:defRPr/>
            </a:pPr>
            <a:r>
              <a:rPr lang="en-US" sz="2600" dirty="0"/>
              <a:t>Dirty laundry/diapers; mattresses lacking sheets; no toilet paper; little to no food</a:t>
            </a:r>
          </a:p>
          <a:p>
            <a:pPr marL="765810" lvl="1" indent="-256032">
              <a:buFont typeface="Lucida Sans Unicode" pitchFamily="34" charset="0"/>
              <a:buChar char="▶"/>
              <a:defRPr/>
            </a:pPr>
            <a:r>
              <a:rPr lang="en-US" sz="2600" dirty="0"/>
              <a:t>Televisions, appliances, video game stations, other electronics and items of value that suddenly disappear</a:t>
            </a:r>
          </a:p>
          <a:p>
            <a:pPr marL="765810" lvl="1" indent="-256032">
              <a:buFont typeface="Lucida Sans Unicode" pitchFamily="34" charset="0"/>
              <a:buChar char="▶"/>
              <a:defRPr/>
            </a:pPr>
            <a:r>
              <a:rPr lang="en-US" sz="2600" dirty="0"/>
              <a:t>Utilities turned off; flashlights in various locations due to non-payment of power bills</a:t>
            </a:r>
          </a:p>
          <a:p>
            <a:pPr marL="765810" lvl="1" indent="-256032">
              <a:buFont typeface="Lucida Sans Unicode" pitchFamily="34" charset="0"/>
              <a:buChar char="▶"/>
              <a:defRPr/>
            </a:pPr>
            <a:r>
              <a:rPr lang="en-US" sz="2600" dirty="0"/>
              <a:t>The presence of pornography, firearms, and other weapons</a:t>
            </a:r>
          </a:p>
          <a:p>
            <a:pPr marL="109728" indent="0">
              <a:buNone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549317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E16253-38FC-4E74-8807-D939014DF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0094"/>
          </a:xfrm>
        </p:spPr>
        <p:txBody>
          <a:bodyPr/>
          <a:lstStyle/>
          <a:p>
            <a:r>
              <a:rPr lang="en-US" dirty="0"/>
              <a:t>Prescriptions: Misuse?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6E34CA-2F85-47E2-881F-CC2D847C0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7631" y="1617321"/>
            <a:ext cx="6067110" cy="4050792"/>
          </a:xfrm>
        </p:spPr>
        <p:txBody>
          <a:bodyPr>
            <a:normAutofit/>
          </a:bodyPr>
          <a:lstStyle/>
          <a:p>
            <a:pPr>
              <a:buFont typeface="Lucida Sans Unicode" panose="020B0602030504020204" pitchFamily="34" charset="0"/>
              <a:buChar char="▶"/>
            </a:pPr>
            <a:r>
              <a:rPr lang="en-US" altLang="en-US" sz="2400" dirty="0"/>
              <a:t>In the case of prescription bottles, is the patient’s name the same as the parent or caretaker?  </a:t>
            </a:r>
          </a:p>
          <a:p>
            <a:pPr>
              <a:buFont typeface="Lucida Sans Unicode" panose="020B0602030504020204" pitchFamily="34" charset="0"/>
              <a:buChar char="▶"/>
            </a:pPr>
            <a:r>
              <a:rPr lang="en-US" altLang="en-US" sz="2400" dirty="0"/>
              <a:t>Are there multiple prescription bottles of the same drug spanning the same time period but from different doctors? </a:t>
            </a:r>
          </a:p>
          <a:p>
            <a:pPr>
              <a:buFont typeface="Lucida Sans Unicode" panose="020B0602030504020204" pitchFamily="34" charset="0"/>
              <a:buChar char="▶"/>
            </a:pPr>
            <a:r>
              <a:rPr lang="en-US" altLang="en-US" sz="2400" dirty="0"/>
              <a:t>Are there multiple types of prescription drugs?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972" y="1522206"/>
            <a:ext cx="27432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4210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1728"/>
          </a:xfrm>
        </p:spPr>
        <p:txBody>
          <a:bodyPr/>
          <a:lstStyle/>
          <a:p>
            <a:r>
              <a:rPr lang="en-US" dirty="0"/>
              <a:t>The Opioid Crisis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t="7151"/>
          <a:stretch/>
        </p:blipFill>
        <p:spPr>
          <a:xfrm>
            <a:off x="1090814" y="1585609"/>
            <a:ext cx="5445281" cy="5063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8926" y="362144"/>
            <a:ext cx="5519690" cy="2203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58912" y="2304486"/>
            <a:ext cx="2833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CDC/Vital Signs/Heroine</a:t>
            </a:r>
          </a:p>
        </p:txBody>
      </p:sp>
    </p:spTree>
    <p:extLst>
      <p:ext uri="{BB962C8B-B14F-4D97-AF65-F5344CB8AC3E}">
        <p14:creationId xmlns:p14="http://schemas.microsoft.com/office/powerpoint/2010/main" xmlns="" val="439716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788" y="1154351"/>
            <a:ext cx="8596668" cy="202659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Gentle Persistence:</a:t>
            </a:r>
            <a:br>
              <a:rPr lang="en-US" sz="4400" dirty="0"/>
            </a:br>
            <a:r>
              <a:rPr lang="en-US" sz="4400" dirty="0"/>
              <a:t>Engaging and Retaining Substance-Involved Families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5483" y="3345085"/>
            <a:ext cx="6686517" cy="351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95788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27" y="2178731"/>
            <a:ext cx="8739164" cy="365786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000" dirty="0"/>
              <a:t>Increase awareness and understanding of the complexity of substance use disorders (SUDs) and potential impact on parenting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Identify signs of substance misuse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Enhance ability to successfully engage and retain participants and their families in home visiting programs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Further develop supervisory skills necessary to support home visitors working with substance-involved families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9162" y="278987"/>
            <a:ext cx="4273939" cy="21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8228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53" y="522051"/>
            <a:ext cx="8596668" cy="810638"/>
          </a:xfrm>
        </p:spPr>
        <p:txBody>
          <a:bodyPr>
            <a:normAutofit/>
          </a:bodyPr>
          <a:lstStyle/>
          <a:p>
            <a:r>
              <a:rPr lang="en-US" dirty="0"/>
              <a:t>Patience:  More than just a virtue…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52" y="1429966"/>
            <a:ext cx="9235151" cy="3061317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Understand these families will be among the most difficult to engage and retain; be gentle, but persistent in efforts during outreach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In terms of recovery, the “Process of Change” is gradual and will take time, for both the participant and the home visitor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Expect secrecy, manipulation, drama, and resistance; its all part of the package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Remember what is going on “inside” the participant you are working with:   Fear, Guilt, Shame, Anger, Depression, Frustration.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8127" y="5112037"/>
            <a:ext cx="6760722" cy="110799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174625"/>
            <a:r>
              <a:rPr lang="en-US" sz="2400" i="1" dirty="0"/>
              <a:t>Try not to take anything personally. Separate the disease from the person…</a:t>
            </a:r>
          </a:p>
          <a:p>
            <a:endParaRPr lang="en-US" dirty="0"/>
          </a:p>
        </p:txBody>
      </p:sp>
      <p:sp>
        <p:nvSpPr>
          <p:cNvPr id="5" name="Star: 5 Points 4"/>
          <p:cNvSpPr/>
          <p:nvPr/>
        </p:nvSpPr>
        <p:spPr>
          <a:xfrm>
            <a:off x="865761" y="4698201"/>
            <a:ext cx="1099225" cy="807396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4552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606" y="502595"/>
            <a:ext cx="8596668" cy="1045580"/>
          </a:xfrm>
        </p:spPr>
        <p:txBody>
          <a:bodyPr>
            <a:normAutofit fontScale="90000"/>
          </a:bodyPr>
          <a:lstStyle/>
          <a:p>
            <a:r>
              <a:rPr lang="en-US" dirty="0"/>
              <a:t>During the upward climb, keep your goals in mind…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606" y="1661893"/>
            <a:ext cx="8596668" cy="3552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What overall outcomes do we hope to see (even if the client can’t quite see them yet)?</a:t>
            </a:r>
          </a:p>
          <a:p>
            <a:r>
              <a:rPr lang="en-US" sz="2000" dirty="0"/>
              <a:t>Connection with a Family Specialist that can address their substance misuse or enrollment in a treatment program</a:t>
            </a:r>
          </a:p>
          <a:p>
            <a:r>
              <a:rPr lang="en-US" sz="2000" dirty="0"/>
              <a:t>Continued participation in the home visiting program</a:t>
            </a:r>
          </a:p>
          <a:p>
            <a:r>
              <a:rPr lang="en-US" sz="2000" dirty="0"/>
              <a:t>Progress on family’s goals</a:t>
            </a:r>
          </a:p>
          <a:p>
            <a:r>
              <a:rPr lang="en-US" sz="2000" dirty="0"/>
              <a:t>Improved outcomes for the children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91438" y="5094347"/>
            <a:ext cx="7790516" cy="1200329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174625"/>
            <a:r>
              <a:rPr lang="en-US" sz="2400" i="1" dirty="0"/>
              <a:t>To successfully engage and retain participants, we must meet the client where they are, and occasionally allow them to set the pace.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497" y="4667590"/>
            <a:ext cx="117663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6801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95464"/>
          </a:xfrm>
        </p:spPr>
        <p:txBody>
          <a:bodyPr>
            <a:normAutofit fontScale="90000"/>
          </a:bodyPr>
          <a:lstStyle/>
          <a:p>
            <a:r>
              <a:rPr lang="en-US" dirty="0"/>
              <a:t>Laying the Groundwork: Establish Rapport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18564"/>
            <a:ext cx="8596668" cy="3880773"/>
          </a:xfrm>
        </p:spPr>
        <p:txBody>
          <a:bodyPr>
            <a:normAutofit/>
          </a:bodyPr>
          <a:lstStyle/>
          <a:p>
            <a:r>
              <a:rPr lang="en-US" sz="2400" dirty="0"/>
              <a:t>Until rapport is established, </a:t>
            </a:r>
            <a:r>
              <a:rPr lang="en-US" sz="2400" u="sng" dirty="0"/>
              <a:t>nothing else matters</a:t>
            </a:r>
          </a:p>
          <a:p>
            <a:r>
              <a:rPr lang="en-US" sz="2400" dirty="0"/>
              <a:t>Trust is essential to any hope of discussion or disclosure; trust takes time and must be earned</a:t>
            </a:r>
          </a:p>
          <a:p>
            <a:r>
              <a:rPr lang="en-US" sz="2400" dirty="0"/>
              <a:t>Focus on what the participant stands to gain from home visiting without immediately delving into substance use</a:t>
            </a:r>
          </a:p>
          <a:p>
            <a:r>
              <a:rPr lang="en-US" sz="2400" dirty="0"/>
              <a:t>Find and emphasize common points of interest that are neutral in nature: children, family life, challenges with work or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4509" y="4871918"/>
            <a:ext cx="4409652" cy="209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8170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the Conversation…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15840"/>
            <a:ext cx="8596668" cy="3880773"/>
          </a:xfrm>
        </p:spPr>
        <p:txBody>
          <a:bodyPr>
            <a:noAutofit/>
          </a:bodyPr>
          <a:lstStyle/>
          <a:p>
            <a:r>
              <a:rPr lang="en-US" sz="2000" dirty="0"/>
              <a:t>Hardcore confrontations are ineffective and may result in client withdrawal from program</a:t>
            </a:r>
          </a:p>
          <a:p>
            <a:r>
              <a:rPr lang="en-US" sz="2000" dirty="0"/>
              <a:t>Approach any discussions that may relate to substance use in a non-threatening, non-judgmental manner</a:t>
            </a:r>
          </a:p>
          <a:p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When asked for your thoughts, reflect your observations and concerns</a:t>
            </a:r>
          </a:p>
          <a:p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aftermath of a crisis may present a good time to begin steering the conversation toward more sensitive topics (once the dust has settled).</a:t>
            </a:r>
          </a:p>
          <a:p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If not asked, but the time is right, NORMALIZE CONCEPTS and ASK PERMISSION to discuss sensitive topics.</a:t>
            </a:r>
          </a:p>
          <a:p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Start with broad questions and gently steer toward more specifics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9256" y="3778592"/>
            <a:ext cx="1710634" cy="25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2410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7338" y="1195203"/>
            <a:ext cx="78776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endParaRPr lang="en-US" sz="2200" dirty="0"/>
          </a:p>
          <a:p>
            <a:pPr marL="400050" indent="-400050"/>
            <a:endParaRPr lang="en-US" sz="2200" dirty="0"/>
          </a:p>
          <a:p>
            <a:endParaRPr lang="en-US" sz="2200" dirty="0"/>
          </a:p>
          <a:p>
            <a:pPr marL="400050" indent="-400050"/>
            <a:r>
              <a:rPr lang="en-US" sz="2200" dirty="0"/>
              <a:t>Q:  How do you want to raise your children alike/different from what you experienced as a child? </a:t>
            </a:r>
          </a:p>
          <a:p>
            <a:pPr marL="400050" indent="-400050"/>
            <a:endParaRPr lang="en-US" sz="2200" dirty="0"/>
          </a:p>
          <a:p>
            <a:pPr marL="346075" indent="-346075"/>
            <a:r>
              <a:rPr lang="en-US" sz="2200" dirty="0"/>
              <a:t>Q:  What had the most significant impact on your childhood?</a:t>
            </a:r>
          </a:p>
          <a:p>
            <a:endParaRPr lang="en-US" sz="2200" dirty="0"/>
          </a:p>
          <a:p>
            <a:pPr marL="400050" indent="-400050"/>
            <a:r>
              <a:rPr lang="en-US" sz="22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060" y="577031"/>
            <a:ext cx="10291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Example: Discussing Past Trauma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060" y="4054905"/>
            <a:ext cx="2868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ASKING PERMISSION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4061" y="1516285"/>
            <a:ext cx="11663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NORMALIZE:  </a:t>
            </a:r>
            <a:r>
              <a:rPr lang="en-US" sz="2400" dirty="0"/>
              <a:t>“Children don’t come with an instruction manual . . .”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7338" y="3794085"/>
            <a:ext cx="787765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endParaRPr lang="en-US" sz="2200" dirty="0"/>
          </a:p>
          <a:p>
            <a:pPr marL="400050" indent="-400050"/>
            <a:endParaRPr lang="en-US" sz="2200" dirty="0"/>
          </a:p>
          <a:p>
            <a:endParaRPr lang="en-US" sz="2200" dirty="0"/>
          </a:p>
          <a:p>
            <a:pPr marL="400050" indent="-400050"/>
            <a:r>
              <a:rPr lang="en-US" sz="2200" dirty="0"/>
              <a:t>Q:  May we talk about that?</a:t>
            </a:r>
          </a:p>
          <a:p>
            <a:pPr marL="400050" indent="-400050"/>
            <a:endParaRPr lang="en-US" sz="2200" dirty="0"/>
          </a:p>
          <a:p>
            <a:pPr marL="400050" indent="-400050"/>
            <a:r>
              <a:rPr lang="en-US" sz="2200" dirty="0"/>
              <a:t>Q:  What are some healthy ways you dealt with that . . . Unhealthy? </a:t>
            </a:r>
          </a:p>
        </p:txBody>
      </p:sp>
    </p:spTree>
    <p:extLst>
      <p:ext uri="{BB962C8B-B14F-4D97-AF65-F5344CB8AC3E}">
        <p14:creationId xmlns:p14="http://schemas.microsoft.com/office/powerpoint/2010/main" xmlns="" val="2962497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7338" y="546789"/>
            <a:ext cx="787765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endParaRPr lang="en-US" sz="2200" dirty="0"/>
          </a:p>
          <a:p>
            <a:pPr marL="400050" indent="-400050"/>
            <a:endParaRPr lang="en-US" sz="2200" dirty="0"/>
          </a:p>
          <a:p>
            <a:endParaRPr lang="en-US" sz="2200" dirty="0"/>
          </a:p>
          <a:p>
            <a:pPr marL="400050" indent="-400050"/>
            <a:r>
              <a:rPr lang="en-US" sz="2200" dirty="0"/>
              <a:t>Q:  How do you relieve stress?</a:t>
            </a:r>
          </a:p>
          <a:p>
            <a:pPr marL="400050" indent="-400050"/>
            <a:endParaRPr lang="en-US" sz="2200" dirty="0"/>
          </a:p>
          <a:p>
            <a:endParaRPr lang="en-US" sz="2200" dirty="0"/>
          </a:p>
          <a:p>
            <a:pPr marL="400050" indent="-400050"/>
            <a:r>
              <a:rPr lang="en-US" sz="22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783" y="254402"/>
            <a:ext cx="10291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Example: Discussing Substance Use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962" y="3861720"/>
            <a:ext cx="2868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ASKING PERMISSION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83" y="1010570"/>
            <a:ext cx="11663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NORMALIZE:  </a:t>
            </a:r>
            <a:r>
              <a:rPr lang="en-US" sz="2400" dirty="0"/>
              <a:t>“Everyone gets overwhelmed from time to time . . .”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7338" y="3429146"/>
            <a:ext cx="78776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endParaRPr lang="en-US" sz="2200" dirty="0"/>
          </a:p>
          <a:p>
            <a:pPr marL="400050" indent="-400050"/>
            <a:endParaRPr lang="en-US" sz="2200" dirty="0"/>
          </a:p>
          <a:p>
            <a:endParaRPr lang="en-US" sz="2200" dirty="0"/>
          </a:p>
          <a:p>
            <a:pPr marL="400050" indent="-400050"/>
            <a:r>
              <a:rPr lang="en-US" sz="2200" dirty="0"/>
              <a:t>Q:  May we talk more about how (alcohol/pot/drugs) helps you cope?</a:t>
            </a:r>
          </a:p>
          <a:p>
            <a:pPr marL="400050" indent="-400050"/>
            <a:endParaRPr lang="en-US" sz="2200" dirty="0"/>
          </a:p>
          <a:p>
            <a:pPr marL="400050" indent="-400050"/>
            <a:r>
              <a:rPr lang="en-US" sz="2200" dirty="0"/>
              <a:t>Q: In what ways has it been helpful?  In what ways has it been unhelpful?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83" y="2114333"/>
            <a:ext cx="11663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NORMALIZE:  </a:t>
            </a:r>
            <a:r>
              <a:rPr lang="en-US" sz="2400" dirty="0"/>
              <a:t>“A lot of people have a few beers or find some other way to take a break.”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7338" y="1892379"/>
            <a:ext cx="78776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endParaRPr lang="en-US" sz="2200" dirty="0"/>
          </a:p>
          <a:p>
            <a:pPr marL="400050" indent="-400050"/>
            <a:endParaRPr lang="en-US" sz="2200" dirty="0"/>
          </a:p>
          <a:p>
            <a:endParaRPr lang="en-US" sz="2200" dirty="0"/>
          </a:p>
          <a:p>
            <a:pPr marL="400050" indent="-400050"/>
            <a:r>
              <a:rPr lang="en-US" sz="2200" dirty="0"/>
              <a:t>Q:  Have there been times you’ve felt inclined to do that?  Tell me about that.</a:t>
            </a:r>
          </a:p>
          <a:p>
            <a:pPr marL="400050" indent="-400050"/>
            <a:endParaRPr lang="en-US" sz="2200" dirty="0"/>
          </a:p>
          <a:p>
            <a:pPr marL="400050" indent="-400050"/>
            <a:endParaRPr lang="en-US" sz="2200" dirty="0"/>
          </a:p>
          <a:p>
            <a:endParaRPr lang="en-US" sz="2200" dirty="0"/>
          </a:p>
          <a:p>
            <a:pPr marL="400050" indent="-400050"/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859381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36" y="204281"/>
            <a:ext cx="9922213" cy="1667753"/>
          </a:xfrm>
        </p:spPr>
        <p:txBody>
          <a:bodyPr/>
          <a:lstStyle/>
          <a:p>
            <a:r>
              <a:rPr lang="en-US" dirty="0"/>
              <a:t>Follow-up Discussions </a:t>
            </a:r>
            <a:br>
              <a:rPr lang="en-US" dirty="0"/>
            </a:br>
            <a:r>
              <a:rPr lang="en-US" dirty="0"/>
              <a:t>Pave the Way to 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75" y="1965928"/>
            <a:ext cx="8596668" cy="388077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Take a break from the topic when the client begins to shut down or is overtly lying about substance use</a:t>
            </a:r>
          </a:p>
          <a:p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Timing is everything – look for an opportunity to gently delve back into the topic during a later visit</a:t>
            </a:r>
          </a:p>
          <a:p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Be on the lookout for potential challenges that could set the client back in their “process of change” and work toward addressing those challenges (domestic violence, unresolved trauma)</a:t>
            </a:r>
          </a:p>
          <a:p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Begin tapping into and expanding the quality of their support systems, especially others living in the home</a:t>
            </a:r>
          </a:p>
          <a:p>
            <a:pPr marL="0" indent="0">
              <a:buNone/>
            </a:pP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9256" y="3778592"/>
            <a:ext cx="1710634" cy="25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9018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0637" y="1512125"/>
            <a:ext cx="10777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tabLst>
                <a:tab pos="234950" algn="l"/>
              </a:tabLst>
            </a:pPr>
            <a:r>
              <a:rPr lang="en-US" sz="2400" dirty="0">
                <a:solidFill>
                  <a:prstClr val="black"/>
                </a:solidFill>
              </a:rPr>
              <a:t>“All couples argue . . .”</a:t>
            </a:r>
          </a:p>
          <a:p>
            <a:pPr marL="117475" indent="-117475">
              <a:tabLst>
                <a:tab pos="234950" algn="l"/>
              </a:tabLst>
            </a:pPr>
            <a:r>
              <a:rPr lang="en-US" sz="2400" dirty="0">
                <a:solidFill>
                  <a:prstClr val="black"/>
                </a:solidFill>
              </a:rPr>
              <a:t>“Many people struggle with controlling their emotions/behavior . . 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6545" y="2435455"/>
            <a:ext cx="8380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>
              <a:solidFill>
                <a:prstClr val="black"/>
              </a:solidFill>
            </a:endParaRPr>
          </a:p>
          <a:p>
            <a:pPr marL="398463" indent="-398463"/>
            <a:r>
              <a:rPr lang="en-US" sz="2000" dirty="0">
                <a:solidFill>
                  <a:prstClr val="black"/>
                </a:solidFill>
              </a:rPr>
              <a:t>Q:  How would you describe you/your partner?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pPr marL="514350" indent="-514350"/>
            <a:r>
              <a:rPr lang="en-US" sz="2000" dirty="0">
                <a:solidFill>
                  <a:prstClr val="black"/>
                </a:solidFill>
              </a:rPr>
              <a:t>Q:  How can you tell when your partner is upset…angry…in a good mood…depressed?</a:t>
            </a:r>
          </a:p>
          <a:p>
            <a:pPr marL="514350" indent="-514350"/>
            <a:endParaRPr lang="en-US" sz="2000" dirty="0">
              <a:solidFill>
                <a:prstClr val="black"/>
              </a:solidFill>
            </a:endParaRPr>
          </a:p>
          <a:p>
            <a:pPr marL="514350" indent="-51435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4060" y="1419792"/>
            <a:ext cx="7596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NORMALIZE: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060" y="577031"/>
            <a:ext cx="10291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Example:  Gauging support in the home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060" y="3956005"/>
            <a:ext cx="2868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ASKING PERMISSION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6545" y="4651446"/>
            <a:ext cx="83804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>
              <a:solidFill>
                <a:prstClr val="black"/>
              </a:solidFill>
            </a:endParaRPr>
          </a:p>
          <a:p>
            <a:pPr marL="398463" indent="-398463"/>
            <a:r>
              <a:rPr lang="en-US" sz="2000" dirty="0">
                <a:solidFill>
                  <a:prstClr val="black"/>
                </a:solidFill>
              </a:rPr>
              <a:t>Q:  Can we talk a bit more about the support you receive at home?</a:t>
            </a:r>
          </a:p>
          <a:p>
            <a:pPr marL="398463" indent="-398463"/>
            <a:endParaRPr lang="en-US" sz="2000" dirty="0">
              <a:solidFill>
                <a:prstClr val="black"/>
              </a:solidFill>
            </a:endParaRPr>
          </a:p>
          <a:p>
            <a:pPr marL="514350" indent="-514350"/>
            <a:r>
              <a:rPr lang="en-US" sz="2000" dirty="0">
                <a:solidFill>
                  <a:prstClr val="black"/>
                </a:solidFill>
              </a:rPr>
              <a:t>Q:  How does your partner typically deal with emotional triggers?</a:t>
            </a:r>
          </a:p>
          <a:p>
            <a:pPr marL="514350" indent="-514350"/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4187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789" y="365055"/>
            <a:ext cx="2692958" cy="1132150"/>
          </a:xfrm>
        </p:spPr>
        <p:txBody>
          <a:bodyPr>
            <a:noAutofit/>
          </a:bodyPr>
          <a:lstStyle/>
          <a:p>
            <a:r>
              <a:rPr lang="en-US" sz="2400" dirty="0"/>
              <a:t>Continuing Conversations should “EVOLVE” based on the participant’s STAGE OF CHANGE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xmlns="" val="2459707411"/>
              </p:ext>
            </p:extLst>
          </p:nvPr>
        </p:nvGraphicFramePr>
        <p:xfrm>
          <a:off x="1808196" y="455150"/>
          <a:ext cx="8000822" cy="562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874716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74" y="1713117"/>
            <a:ext cx="8596668" cy="1769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B050"/>
                </a:solidFill>
              </a:rPr>
              <a:t>Supporting the Supporter: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0B050"/>
                </a:solidFill>
              </a:rPr>
              <a:t>The Supervisor’s Role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0597" y="3555026"/>
            <a:ext cx="4757738" cy="317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8398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570" y="1167162"/>
            <a:ext cx="8596668" cy="1826581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chemeClr val="bg1">
                    <a:lumMod val="75000"/>
                  </a:schemeClr>
                </a:solidFill>
              </a:rPr>
              <a:t>Hiding in Plain Site:</a:t>
            </a:r>
            <a:br>
              <a:rPr lang="en-US" sz="4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Complexities of Substance Use Disorders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7687" y="4229101"/>
            <a:ext cx="6604999" cy="252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7291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Supervisory Skills: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40743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Supervisors should – </a:t>
            </a:r>
          </a:p>
          <a:p>
            <a:r>
              <a:rPr lang="en-US" dirty="0"/>
              <a:t>Understand that these families will be among the hardest to engage and retain – regardless of skill level</a:t>
            </a:r>
          </a:p>
          <a:p>
            <a:r>
              <a:rPr lang="en-US" dirty="0"/>
              <a:t>Have a general working knowledge of substance use disorders and the stages of change</a:t>
            </a:r>
          </a:p>
          <a:p>
            <a:r>
              <a:rPr lang="en-US" dirty="0"/>
              <a:t>Have a working knowledge of motivational interviewing techniques</a:t>
            </a:r>
          </a:p>
          <a:p>
            <a:r>
              <a:rPr lang="en-US" dirty="0"/>
              <a:t>Provide necessary resources to home visitors assigned to substance-involved families (additional supervision time, extra visits, etc.)</a:t>
            </a:r>
          </a:p>
          <a:p>
            <a:r>
              <a:rPr lang="en-US" dirty="0"/>
              <a:t>Be on the lookout for burnout and discouragement</a:t>
            </a:r>
          </a:p>
          <a:p>
            <a:r>
              <a:rPr lang="en-US" sz="2400" dirty="0"/>
              <a:t>Use reflective supervision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62069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8460"/>
          </a:xfrm>
        </p:spPr>
        <p:txBody>
          <a:bodyPr/>
          <a:lstStyle/>
          <a:p>
            <a:r>
              <a:rPr lang="en-US" dirty="0"/>
              <a:t>Reflective Supervision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180" y="1590657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Provides a safe, non-threatening atmosphere in which the worker can share information about their families as well as their own personal emotional reactions.</a:t>
            </a:r>
          </a:p>
          <a:p>
            <a:r>
              <a:rPr lang="en-US" dirty="0"/>
              <a:t>Develop critical thinking and confidence by asking open-ended questions that encourage the home visitor to arrive at their own conclusions</a:t>
            </a:r>
          </a:p>
          <a:p>
            <a:r>
              <a:rPr lang="en-US" dirty="0"/>
              <a:t>Allow the home visitor to “decompress” and process emotions when frustrated with the behavior of the participant.</a:t>
            </a:r>
          </a:p>
          <a:p>
            <a:r>
              <a:rPr lang="en-US" dirty="0"/>
              <a:t>Remind the worker not to take the participant’s words/actions personally</a:t>
            </a:r>
          </a:p>
          <a:p>
            <a:r>
              <a:rPr lang="en-US" dirty="0"/>
              <a:t>Model patience, a non-judgmental attitude, motivational interviewing techniques, and provide support – the same behaviors you want the worker to exhibit when working with participants.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18637" y="5744073"/>
            <a:ext cx="4759550" cy="52322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/>
              <a:t>  Do for, do with, cheer on!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1026" y="5317316"/>
            <a:ext cx="117663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979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8466" y="2506493"/>
            <a:ext cx="8596668" cy="1320800"/>
          </a:xfrm>
        </p:spPr>
        <p:txBody>
          <a:bodyPr>
            <a:noAutofit/>
          </a:bodyPr>
          <a:lstStyle/>
          <a:p>
            <a:r>
              <a:rPr lang="en-US" sz="88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xmlns="" val="4287721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playing Hide-n-Seek as a child?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054782"/>
            <a:ext cx="4194424" cy="3073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7782" y="3114446"/>
            <a:ext cx="4421398" cy="334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10423" y="1423232"/>
            <a:ext cx="3424327" cy="3814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18206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we grow up, our ability to “hide” becomes a bit more sophisticated…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8190" y="2573505"/>
            <a:ext cx="6200169" cy="3444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61564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939956"/>
            <a:ext cx="5428191" cy="43487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“Today feels like a great day to begin developing an addiction to drugs that becomes so destructive that I will risk my health, my family, my job, my future, my freedom and possibly even my life.”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             - Quote by </a:t>
            </a:r>
            <a:r>
              <a:rPr lang="en-US" sz="3200" b="1" dirty="0"/>
              <a:t>NO ONE</a:t>
            </a:r>
            <a:endParaRPr lang="en-US" sz="2800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Quote of the Day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6801" y="1930400"/>
            <a:ext cx="5794402" cy="34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4349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5132"/>
          </a:xfrm>
        </p:spPr>
        <p:txBody>
          <a:bodyPr/>
          <a:lstStyle/>
          <a:p>
            <a:r>
              <a:rPr lang="en-US" dirty="0"/>
              <a:t>What we know…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870" y="1497764"/>
            <a:ext cx="5919729" cy="45906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91674" y="2015355"/>
            <a:ext cx="44663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Addiction is a complex disease.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Regular use of substances change the brain in ways that foster compulsive substance abuse.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Quitting is difficult, even for those who are ready to do so.</a:t>
            </a:r>
            <a:endParaRPr lang="en-US" altLang="en-US" sz="2400" baseline="30000" dirty="0"/>
          </a:p>
          <a:p>
            <a:endParaRPr lang="en-US" altLang="en-US" sz="3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2533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734" y="275946"/>
            <a:ext cx="10754401" cy="6413578"/>
          </a:xfrm>
          <a:prstGeom prst="rect">
            <a:avLst/>
          </a:prstGeom>
        </p:spPr>
      </p:pic>
      <p:sp>
        <p:nvSpPr>
          <p:cNvPr id="5" name="TextBox 4">
            <a:extLst/>
          </p:cNvPr>
          <p:cNvSpPr txBox="1"/>
          <p:nvPr/>
        </p:nvSpPr>
        <p:spPr>
          <a:xfrm>
            <a:off x="7084292" y="1336635"/>
            <a:ext cx="39439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While the initial decision to use substances is often voluntary, the brain changes that occur over time challenge a person’s self control and ability to resist intense impulses.</a:t>
            </a:r>
            <a:endParaRPr lang="en-US" sz="2800" baseline="30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6231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281" y="295275"/>
            <a:ext cx="8596668" cy="1320800"/>
          </a:xfrm>
        </p:spPr>
        <p:txBody>
          <a:bodyPr/>
          <a:lstStyle/>
          <a:p>
            <a:r>
              <a:rPr lang="en-US" dirty="0"/>
              <a:t>A Developmental Disease?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i="1" dirty="0"/>
              <a:t>Addiction starts early…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614" y="1719306"/>
            <a:ext cx="7953335" cy="486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3003414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350</TotalTime>
  <Words>1671</Words>
  <Application>Microsoft Office PowerPoint</Application>
  <PresentationFormat>Custom</PresentationFormat>
  <Paragraphs>229</Paragraphs>
  <Slides>32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Facet</vt:lpstr>
      <vt:lpstr>Engaging and Retaining Substance-Involved Families </vt:lpstr>
      <vt:lpstr>Slide 2</vt:lpstr>
      <vt:lpstr>Hiding in Plain Site: The Complexities of Substance Use Disorders</vt:lpstr>
      <vt:lpstr>Remember playing Hide-n-Seek as a child?</vt:lpstr>
      <vt:lpstr>As we grow up, our ability to “hide” becomes a bit more sophisticated…</vt:lpstr>
      <vt:lpstr>Quote of the Day</vt:lpstr>
      <vt:lpstr>What we know…</vt:lpstr>
      <vt:lpstr>Slide 8</vt:lpstr>
      <vt:lpstr>A Developmental Disease?         Addiction starts early…</vt:lpstr>
      <vt:lpstr>The Prefrontal Cortex:            A work in progress…</vt:lpstr>
      <vt:lpstr>Why is this important?</vt:lpstr>
      <vt:lpstr>Environmental Stressors</vt:lpstr>
      <vt:lpstr>    In a study of 100 adult patients with poly drug abuse, 70% of the female and 56% of the male drug abusers had been sexually abused prior to the age of sixteen.   </vt:lpstr>
      <vt:lpstr>Domestic Violence Involvement</vt:lpstr>
      <vt:lpstr>OBVIOUS SIGNS: Drugs</vt:lpstr>
      <vt:lpstr>Hidden Signs of Drug Use…</vt:lpstr>
      <vt:lpstr>Prescriptions: Misuse?</vt:lpstr>
      <vt:lpstr>The Opioid Crisis</vt:lpstr>
      <vt:lpstr>Gentle Persistence: Engaging and Retaining Substance-Involved Families </vt:lpstr>
      <vt:lpstr>Patience:  More than just a virtue… </vt:lpstr>
      <vt:lpstr>During the upward climb, keep your goals in mind…</vt:lpstr>
      <vt:lpstr>Laying the Groundwork: Establish Rapport</vt:lpstr>
      <vt:lpstr>Shape the Conversation…</vt:lpstr>
      <vt:lpstr>Slide 24</vt:lpstr>
      <vt:lpstr>Slide 25</vt:lpstr>
      <vt:lpstr>Follow-up Discussions  Pave the Way to Progress</vt:lpstr>
      <vt:lpstr>Slide 27</vt:lpstr>
      <vt:lpstr>Continuing Conversations should “EVOLVE” based on the participant’s STAGE OF CHANGE</vt:lpstr>
      <vt:lpstr>Slide 29</vt:lpstr>
      <vt:lpstr>Supervisory Skills:</vt:lpstr>
      <vt:lpstr>Reflective Supervision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and Retaining Substance-Involved Families</dc:title>
  <dc:creator>Armstrong, Patricia L</dc:creator>
  <cp:lastModifiedBy>akyros</cp:lastModifiedBy>
  <cp:revision>39</cp:revision>
  <dcterms:created xsi:type="dcterms:W3CDTF">2017-12-05T15:00:30Z</dcterms:created>
  <dcterms:modified xsi:type="dcterms:W3CDTF">2017-12-05T21:26:13Z</dcterms:modified>
</cp:coreProperties>
</file>